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media/image3.jpeg" ContentType="image/jpeg"/>
  <Override PartName="/ppt/notesSlides/notesSlide3.xml" ContentType="application/vnd.openxmlformats-officedocument.presentationml.notesSlide+xml"/>
  <Override PartName="/ppt/media/image4.jpeg" ContentType="image/jpeg"/>
  <Override PartName="/ppt/notesSlides/notesSlide4.xml" ContentType="application/vnd.openxmlformats-officedocument.presentationml.notesSlide+xml"/>
  <Override PartName="/ppt/media/image5.jpeg" ContentType="image/jpeg"/>
  <Override PartName="/ppt/notesSlides/notesSlide5.xml" ContentType="application/vnd.openxmlformats-officedocument.presentationml.notesSlide+xml"/>
  <Override PartName="/ppt/media/image6.jpeg" ContentType="image/jpeg"/>
  <Override PartName="/ppt/notesSlides/notesSlide6.xml" ContentType="application/vnd.openxmlformats-officedocument.presentationml.notesSlide+xml"/>
  <Override PartName="/ppt/media/image7.jpeg" ContentType="image/jpeg"/>
  <Override PartName="/ppt/notesSlides/notesSlide7.xml" ContentType="application/vnd.openxmlformats-officedocument.presentationml.notesSlide+xml"/>
  <Override PartName="/ppt/media/image8.jpeg" ContentType="image/jpeg"/>
  <Override PartName="/ppt/media/image9.jpeg" ContentType="image/jpeg"/>
  <Override PartName="/ppt/notesSlides/notesSlide8.xml" ContentType="application/vnd.openxmlformats-officedocument.presentationml.notesSlide+xml"/>
  <Override PartName="/ppt/media/image10.jpeg" ContentType="image/jpeg"/>
  <Override PartName="/ppt/media/image11.jpeg" ContentType="image/jpeg"/>
  <Override PartName="/ppt/notesSlides/notesSlide9.xml" ContentType="application/vnd.openxmlformats-officedocument.presentationml.notesSlide+xml"/>
  <Override PartName="/ppt/media/image12.jpeg" ContentType="image/jpeg"/>
  <Override PartName="/ppt/media/image13.jpeg" ContentType="image/jpeg"/>
  <Override PartName="/ppt/media/image14.jpeg" ContentType="image/jpeg"/>
  <Override PartName="/ppt/notesSlides/notesSlide10.xml" ContentType="application/vnd.openxmlformats-officedocument.presentationml.notesSlide+xml"/>
  <Override PartName="/ppt/media/image15.jpeg" ContentType="image/jpeg"/>
  <Override PartName="/ppt/notesSlides/notesSlide11.xml" ContentType="application/vnd.openxmlformats-officedocument.presentationml.notesSlide+xml"/>
  <Override PartName="/ppt/media/image16.jpeg" ContentType="image/jpeg"/>
  <Override PartName="/ppt/notesSlides/notesSlide12.xml" ContentType="application/vnd.openxmlformats-officedocument.presentationml.notesSlide+xml"/>
  <Override PartName="/ppt/media/image17.jpeg" ContentType="image/jpeg"/>
  <Override PartName="/ppt/notesSlides/notesSlide13.xml" ContentType="application/vnd.openxmlformats-officedocument.presentationml.notesSlide+xml"/>
  <Override PartName="/ppt/media/image18.jpeg" ContentType="image/jpeg"/>
  <Override PartName="/ppt/notesSlides/notesSlide14.xml" ContentType="application/vnd.openxmlformats-officedocument.presentationml.notesSlide+xml"/>
  <Override PartName="/ppt/media/image19.jpeg" ContentType="image/jpeg"/>
  <Override PartName="/ppt/notesSlides/notesSlide15.xml" ContentType="application/vnd.openxmlformats-officedocument.presentationml.notesSlide+xml"/>
  <Override PartName="/ppt/media/image20.jpeg" ContentType="image/jpeg"/>
  <Override PartName="/ppt/media/image21.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p:nvPr>
            <p:ph type="sldImg"/>
          </p:nvPr>
        </p:nvSpPr>
        <p:spPr>
          <a:xfrm>
            <a:off x="1143000" y="685800"/>
            <a:ext cx="4572000" cy="3429000"/>
          </a:xfrm>
          <a:prstGeom prst="rect">
            <a:avLst/>
          </a:prstGeom>
        </p:spPr>
        <p:txBody>
          <a:bodyPr/>
          <a:lstStyle/>
          <a:p>
            <a:pPr/>
          </a:p>
        </p:txBody>
      </p:sp>
      <p:sp>
        <p:nvSpPr>
          <p:cNvPr id="112" name="Shape 11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 Id="rId3" Type="http://schemas.openxmlformats.org/officeDocument/2006/relationships/hyperlink" Target="https://www.thatconference.com/Speakers/Speaker/ThatRiley" TargetMode="External"/><Relationship Id="rId4" Type="http://schemas.openxmlformats.org/officeDocument/2006/relationships/hyperlink" Target="https://www.thatconference.com/content/support/thatmap.png" TargetMode="Externa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a:p>
        </p:txBody>
      </p:sp>
      <p:sp>
        <p:nvSpPr>
          <p:cNvPr id="119" name="Shape 119"/>
          <p:cNvSpPr/>
          <p:nvPr>
            <p:ph type="body" sz="quarter" idx="1"/>
          </p:nvPr>
        </p:nvSpPr>
        <p:spPr>
          <a:prstGeom prst="rect">
            <a:avLst/>
          </a:prstGeom>
        </p:spPr>
        <p:txBody>
          <a:bodyPr/>
          <a:lstStyle/>
          <a:p>
            <a:pPr>
              <a:defRPr i="1"/>
            </a:pPr>
            <a:r>
              <a:rPr u="sng">
                <a:solidFill>
                  <a:srgbClr val="0563C1"/>
                </a:solidFill>
                <a:uFill>
                  <a:solidFill>
                    <a:srgbClr val="0563C1"/>
                  </a:solidFill>
                </a:uFill>
                <a:hlinkClick r:id="rId3" invalidUrl="" action="" tgtFrame="" tooltip="" history="1" highlightClick="0" endSnd="0"/>
              </a:rPr>
              <a:t>Riley Major</a:t>
            </a:r>
          </a:p>
          <a:p>
            <a:pPr>
              <a:defRPr b="1"/>
            </a:pPr>
            <a:r>
              <a:t>That Conference 2017</a:t>
            </a:r>
          </a:p>
          <a:p>
            <a:pPr>
              <a:defRPr b="1"/>
            </a:pPr>
            <a:r>
              <a:t>Day: </a:t>
            </a:r>
            <a:r>
              <a:rPr b="0"/>
              <a:t>Tue, Aug 8   </a:t>
            </a:r>
            <a:r>
              <a:t>Time: </a:t>
            </a:r>
            <a:r>
              <a:rPr b="0"/>
              <a:t>10:30 AM   </a:t>
            </a:r>
            <a:r>
              <a:t>Location: </a:t>
            </a:r>
            <a:r>
              <a:rPr b="0"/>
              <a:t>Tamarind </a:t>
            </a:r>
            <a:r>
              <a:rPr b="0" i="1" u="sng">
                <a:solidFill>
                  <a:srgbClr val="0563C1"/>
                </a:solidFill>
                <a:uFill>
                  <a:solidFill>
                    <a:srgbClr val="0563C1"/>
                  </a:solidFill>
                </a:uFill>
                <a:hlinkClick r:id="rId4" invalidUrl="" action="" tgtFrame="" tooltip="" history="1" highlightClick="0" endSnd="0"/>
              </a:rPr>
              <a:t>(map)</a:t>
            </a:r>
          </a:p>
          <a:p>
            <a:pPr>
              <a:defRPr b="1"/>
            </a:pPr>
            <a:r>
              <a:t>Level: </a:t>
            </a:r>
            <a:r>
              <a:rPr b="0"/>
              <a:t>200  </a:t>
            </a:r>
            <a:r>
              <a:t>Primary Category: </a:t>
            </a:r>
            <a:r>
              <a:rPr b="0"/>
              <a:t>DataStorage  </a:t>
            </a:r>
            <a:r>
              <a:t>Secondary Category: </a:t>
            </a:r>
          </a:p>
          <a:p>
            <a:pPr>
              <a:defRPr b="1"/>
            </a:pPr>
            <a:r>
              <a:t>Tags: </a:t>
            </a:r>
            <a:r>
              <a:rPr b="0"/>
              <a:t>testing, SQL Server, SQL, Stored Procedures</a:t>
            </a:r>
            <a:endParaRPr b="0"/>
          </a:p>
          <a:p>
            <a:pPr/>
            <a:r>
              <a:t>Your campsite is a mess. There are "totally safe to burn" plastic wrappers melted in last night's ashes. The roasting sticks are coated with dirt-encrusted marshmallow goo. And some sort of animal went through the trash bag you left out. (Oops.) We get it. Move fast and break things. Just ship it! But what's left a giant stored procedure with cursors, temp tables, and mystery calculations. It's a big black box that nobody wants to touch. Let's fix that. We'll open the lid on an example monolith and do major surgery. What's left will perform better, be easier to understand, encourage code reuse, and be easier to test. You might even begin to like writing SQL. (This talk is geared to developers using Microsoft SQL Server, but many of its principles apply to any RDBMS.)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If your code behaves differently based on the current time, you won’t know if differences in behavior are due to your changes or the ticking clock.</a:t>
            </a:r>
          </a:p>
          <a:p>
            <a:pPr/>
            <a:r>
              <a:t>One of the first alterations to your monolith should be adding a @Now or @CurrentDateTime parameter. Then find every call to getdate(), sysdatetime(), etc. and replace it with that parameter.</a:t>
            </a:r>
          </a:p>
          <a:p>
            <a:pPr/>
            <a:r>
              <a:t>You’ll have to pass it all the way down your stack as well (procedures which call procedures which call functions, etc.).</a:t>
            </a:r>
          </a:p>
          <a:p>
            <a:pPr/>
            <a:r>
              <a:t>Views are tricky. Could hard-code a date or convert to inline user-defined functions fed the time as a parameter.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“The scope of a variable lasts from the point it is declared until the end of the batch or stored procedure in which it is declared.”</a:t>
            </a:r>
          </a:p>
          <a:p>
            <a:pPr/>
            <a:r>
              <a:t>https://technet.microsoft.com/en-us/library/ms187953(v=sql.105).aspx</a:t>
            </a:r>
          </a:p>
          <a:p>
            <a:pPr/>
          </a:p>
          <a:p>
            <a:pPr/>
            <a:r>
              <a:t>There’s no such thing as a variable scoped to a loop in SQL Server.</a:t>
            </a:r>
          </a:p>
          <a:p>
            <a:pPr/>
            <a:r>
              <a:t>And the declare statement doesn’t reset the variable (though its default assignment does).</a:t>
            </a:r>
          </a:p>
          <a:p>
            <a:pPr/>
            <a:r>
              <a:t>Therefore, there’s little benefit in sprinkling declarations throughout the code.</a:t>
            </a:r>
          </a:p>
          <a:p>
            <a:pPr/>
            <a:r>
              <a:t>Bring them all to the top as it exposes opportunities for consolidation and potential bugs (e.g. assuming reset in loop).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Sometimes, this results in such a complex SELECT statement that performance suffers due to optimizer problems (not finding a good plan before timeout due to the complex space) or execution engine limitations (e.g. re-evaluating string or XML parsing operations). Also, sometimes it’s not able to short-circuit entire unnecessary sections as effectively as an IF statement could.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Find the various INSERT, UPDATE, and DELETE statements sprinkled about the code.</a:t>
            </a:r>
          </a:p>
          <a:p>
            <a:pPr/>
          </a:p>
          <a:p>
            <a:pPr/>
            <a:r>
              <a:t>Replace them with assignments to placeholder variables.</a:t>
            </a:r>
          </a:p>
          <a:p>
            <a:pPr/>
          </a:p>
          <a:p>
            <a:pPr/>
            <a:r>
              <a:t>Recreate them at the bottom of the procedure using the placeholder variables.</a:t>
            </a:r>
          </a:p>
          <a:p>
            <a:pPr/>
          </a:p>
          <a:p>
            <a:pPr/>
            <a:r>
              <a:t>Again, this reveals opportunities for consolidation, which reduces code duplication and often performs better.</a:t>
            </a:r>
          </a:p>
          <a:p>
            <a:pPr/>
          </a:p>
          <a:p>
            <a:pPr/>
            <a:r>
              <a:t>Also, depending on the isolation level, this can also result in less blocking, as updates are concentrated at the end after computations are complete.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What remains in the middle of the procedure should now be mostly calculations and control of flow logic.</a:t>
            </a:r>
          </a:p>
          <a:p>
            <a:pPr/>
            <a:r>
              <a:t>Most IF statements and logic can be combined into a single– perhaps complicated—SELECT statement using fancy SQL.</a:t>
            </a:r>
          </a:p>
          <a:p>
            <a:pPr/>
            <a:r>
              <a:t>Derived tables and common table expressions reduce code duplication and encourage a functional style which ports more easily to actual functions later.</a:t>
            </a:r>
          </a:p>
          <a:p>
            <a:pPr/>
            <a:r>
              <a:t>Consolidate static values and variables at the top so you can see all required inputs.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It’s still a monolith so long as all of the code is in one procedure.</a:t>
            </a:r>
          </a:p>
          <a:p>
            <a:pPr/>
            <a:r>
              <a:t>Separate the initial big SELECT statement to its own inline user-defined function (which is fed the current time).</a:t>
            </a:r>
          </a:p>
          <a:p>
            <a:pPr/>
            <a:r>
              <a:t>That allows it to be used for other processes and be tested by itself (e.g. finding what rows will be effected by the process).</a:t>
            </a:r>
          </a:p>
          <a:p>
            <a:pPr/>
            <a:r>
              <a:t>Separate the business logic into its own deterministic inline user-defined function (which is fed all the data it needs).</a:t>
            </a:r>
          </a:p>
          <a:p>
            <a:pPr/>
            <a:r>
              <a:t>That allows a permanent testing framework for the business logic.</a:t>
            </a:r>
          </a:p>
          <a:p>
            <a:pPr/>
            <a:r>
              <a:t>Separate hard-coded values to their own function or view. Allows reuse and eliminates typos using compiler enforcement.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https://en.wikipedia.org/wiki/SOLID_(object-oriented_design)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https://en.wikipedia.org/wiki/SOLID_(object-oriented_design)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In “normal” programming, the widely accepted goal is to separate display logic, business logic, and data logic. You don’t want your display logic mixed with your business logic because you will have multiple client applications (e.g. web, desktop app, mobile app). Business logic in the client means it’s duplicated and every update requires redistribution. Display logic in the business logic means a complex mess which has to figure out how to behave based on which client app is accessing.</a:t>
            </a:r>
          </a:p>
          <a:p>
            <a:pPr/>
          </a:p>
          <a:p>
            <a:pPr/>
            <a:r>
              <a:t>Conventional wisdom says not to put the business logic (and certainly not the display logic) in the database. There are good reasons.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http://www.vertabelo.com/blog/notes-from-the-lab/business-logic-in-the-database-yes-or-no-it-depends</a:t>
            </a:r>
          </a:p>
          <a:p>
            <a:pPr/>
          </a:p>
          <a:p>
            <a:pPr/>
            <a:r>
              <a:t>Yes, database server licensing is expensive and you can’t scale horizontally as easily, but maybe your ORM is can cause performance headaches too. Database servers are really good at some computational tasks (e.g. aggregating and unifying large amounts of data).</a:t>
            </a:r>
          </a:p>
          <a:p>
            <a:pPr/>
          </a:p>
          <a:p>
            <a:pPr/>
            <a:r>
              <a:t>Either way, this talk presumes you already have a monolith, so it doesn’t matter whether it’s a good idea. What’s done is done, at least for now.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Even within the same tier, there are good reasons to separate your layers. You should be able to manipulate the look of your application with HTML and CSS without wading through calls to the database server. And the code processing data input shouldn’t be working about how to format a table.</a:t>
            </a:r>
          </a:p>
          <a:p>
            <a:pPr/>
          </a:p>
          <a:p>
            <a:pPr/>
            <a:r>
              <a:t>There are benefits of separation at the database layer as well. The biggest is testability. You can comprehensively test individual bits of logic in isolation rather than having to test the whole process with just a few scenarios. Different people can work on different sections at the same time, as long as the interfaces between the separate pieces aren’t changing. And if you dislike this stuff in the database so much, isolating the logic allows it to be more easily lifted to another tier.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Not only will answering these questions help guide your activities, they will help justify the project. Speed and reliability translate to less user disruption which generally translates to profit dollars.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You have to go down your rabbit holes. If your proc calls another proc, guess what, you’re going to read through that other proc. And then the one it calls. You need to understand the breadth of the effects of the parent proc through all its children. And most importantly, you need to see any way the impacts can escape your SQL Server. You can contain what happens inside SQL, but you can’t claw back anything which escapes.</a:t>
            </a:r>
          </a:p>
          <a:p>
            <a:pPr/>
          </a:p>
          <a:p>
            <a:pPr/>
            <a:r>
              <a:t>Because you’re primarily interested in what lasting effects the procedure has, you can largely skim any views or user-defined functions as they are naturally read-only.</a:t>
            </a:r>
          </a:p>
          <a:p>
            <a:pPr/>
          </a:p>
          <a:p>
            <a:pPr/>
            <a:r>
              <a:t>CLR functions are a black box as they generally have access to do anything they want, including calling back and making changes to the database which will fall outside of the transaction.</a:t>
            </a:r>
          </a:p>
          <a:p>
            <a:pPr/>
          </a:p>
          <a:p>
            <a:pPr/>
            <a:r>
              <a:t>If you have existing transaction handling, you have additional challenges. As you will see, we’re going to use transactions to create a repeatable testing platform. Ideally, you could wrap most of your BEGIN TRAN statements in an “IF @@TRANCOUNT = 0” syntax to prevent them from occurring when you create your transaction. But that can still break things if you rely on nested transactions in your logic. Then again, if you do, are you sure you need to? Maybe now’s the time to change that. They greatly increase complication.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https://twitter.com/stahnma/status/634849376343429120</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Your testing process won’t be officially deterministic, as the tables could be modified in other ways in between runs; they aren’t static. But practically speaking, if you’re working in isolation, then a SELECT from a table in the first run will result in the same value as the next run.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Rolling back a transaction doesn’t clear out the variables set within it.</a:t>
            </a:r>
          </a:p>
          <a:p>
            <a:pPr/>
          </a:p>
          <a:p>
            <a:pPr/>
            <a:r>
              <a:t>If the large volume of data modifications prevent a full capture, consider using aggregates, checksums, or hashes to detect changes.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spTree>
      <p:nvGrpSpPr>
        <p:cNvPr id="1" name=""/>
        <p:cNvGrpSpPr/>
        <p:nvPr/>
      </p:nvGrpSpPr>
      <p:grpSpPr>
        <a:xfrm>
          <a:off x="0" y="0"/>
          <a:ext cx="0" cy="0"/>
          <a:chOff x="0" y="0"/>
          <a:chExt cx="0" cy="0"/>
        </a:xfrm>
      </p:grpSpPr>
      <p:sp>
        <p:nvSpPr>
          <p:cNvPr id="13"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4"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1080144" y="6406785"/>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94" name="Title Text"/>
          <p:cNvSpPr txBox="1"/>
          <p:nvPr>
            <p:ph type="title"/>
          </p:nvPr>
        </p:nvSpPr>
        <p:spPr>
          <a:prstGeom prst="rect">
            <a:avLst/>
          </a:prstGeom>
        </p:spPr>
        <p:txBody>
          <a:bodyPr/>
          <a:lstStyle/>
          <a:p>
            <a:pPr/>
            <a:r>
              <a:t>Title Text</a:t>
            </a:r>
          </a:p>
        </p:txBody>
      </p:sp>
      <p:sp>
        <p:nvSpPr>
          <p:cNvPr id="9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6" name="Slide Number"/>
          <p:cNvSpPr txBox="1"/>
          <p:nvPr>
            <p:ph type="sldNum" sz="quarter" idx="2"/>
          </p:nvPr>
        </p:nvSpPr>
        <p:spPr>
          <a:xfrm>
            <a:off x="11080144" y="6406785"/>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03" name="Title Text"/>
          <p:cNvSpPr txBox="1"/>
          <p:nvPr>
            <p:ph type="title"/>
          </p:nvPr>
        </p:nvSpPr>
        <p:spPr>
          <a:xfrm>
            <a:off x="8724900" y="365125"/>
            <a:ext cx="2628900" cy="5811838"/>
          </a:xfrm>
          <a:prstGeom prst="rect">
            <a:avLst/>
          </a:prstGeom>
        </p:spPr>
        <p:txBody>
          <a:bodyPr/>
          <a:lstStyle/>
          <a:p>
            <a:pPr/>
            <a:r>
              <a:t>Title Text</a:t>
            </a:r>
          </a:p>
        </p:txBody>
      </p:sp>
      <p:sp>
        <p:nvSpPr>
          <p:cNvPr id="104" name="Body Level One…"/>
          <p:cNvSpPr txBox="1"/>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5" name="Slide Number"/>
          <p:cNvSpPr txBox="1"/>
          <p:nvPr>
            <p:ph type="sldNum" sz="quarter" idx="2"/>
          </p:nvPr>
        </p:nvSpPr>
        <p:spPr>
          <a:xfrm>
            <a:off x="11080144" y="6406785"/>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2" name="Title Text"/>
          <p:cNvSpPr txBox="1"/>
          <p:nvPr>
            <p:ph type="title"/>
          </p:nvPr>
        </p:nvSpPr>
        <p:spPr>
          <a:prstGeom prst="rect">
            <a:avLst/>
          </a:prstGeom>
        </p:spPr>
        <p:txBody>
          <a:bodyPr/>
          <a:lstStyle/>
          <a:p>
            <a:pPr/>
            <a:r>
              <a:t>Title Text</a:t>
            </a:r>
          </a:p>
        </p:txBody>
      </p:sp>
      <p:sp>
        <p:nvSpPr>
          <p:cNvPr id="2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31"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2"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xfrm>
            <a:off x="11080144" y="6406785"/>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40" name="Title Text"/>
          <p:cNvSpPr txBox="1"/>
          <p:nvPr>
            <p:ph type="title"/>
          </p:nvPr>
        </p:nvSpPr>
        <p:spPr>
          <a:prstGeom prst="rect">
            <a:avLst/>
          </a:prstGeom>
        </p:spPr>
        <p:txBody>
          <a:bodyPr/>
          <a:lstStyle/>
          <a:p>
            <a:pPr/>
            <a:r>
              <a:t>Title Text</a:t>
            </a:r>
          </a:p>
        </p:txBody>
      </p:sp>
      <p:sp>
        <p:nvSpPr>
          <p:cNvPr id="41"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xfrm>
            <a:off x="11080144" y="6406785"/>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49" name="Title Text"/>
          <p:cNvSpPr txBox="1"/>
          <p:nvPr>
            <p:ph type="title"/>
          </p:nvPr>
        </p:nvSpPr>
        <p:spPr>
          <a:xfrm>
            <a:off x="839787" y="365125"/>
            <a:ext cx="10515601" cy="1325563"/>
          </a:xfrm>
          <a:prstGeom prst="rect">
            <a:avLst/>
          </a:prstGeom>
        </p:spPr>
        <p:txBody>
          <a:bodyPr/>
          <a:lstStyle/>
          <a:p>
            <a:pPr/>
            <a:r>
              <a:t>Title Text</a:t>
            </a:r>
          </a:p>
        </p:txBody>
      </p:sp>
      <p:sp>
        <p:nvSpPr>
          <p:cNvPr id="50"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1" name="Text Placeholder 4"/>
          <p:cNvSpPr/>
          <p:nvPr>
            <p:ph type="body" sz="quarter" idx="13"/>
          </p:nvPr>
        </p:nvSpPr>
        <p:spPr>
          <a:xfrm>
            <a:off x="6172200" y="1681163"/>
            <a:ext cx="5183188" cy="823913"/>
          </a:xfrm>
          <a:prstGeom prst="rect">
            <a:avLst/>
          </a:prstGeom>
        </p:spPr>
        <p:txBody>
          <a:bodyPr anchor="b"/>
          <a:lstStyle/>
          <a:p>
            <a:pPr marL="0" indent="0">
              <a:buSzTx/>
              <a:buFontTx/>
              <a:buNone/>
              <a:defRPr b="1" sz="2400"/>
            </a:pPr>
          </a:p>
        </p:txBody>
      </p:sp>
      <p:sp>
        <p:nvSpPr>
          <p:cNvPr id="52" name="Slide Number"/>
          <p:cNvSpPr txBox="1"/>
          <p:nvPr>
            <p:ph type="sldNum" sz="quarter" idx="2"/>
          </p:nvPr>
        </p:nvSpPr>
        <p:spPr>
          <a:xfrm>
            <a:off x="11080144" y="6406785"/>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59" name="Title Text"/>
          <p:cNvSpPr txBox="1"/>
          <p:nvPr>
            <p:ph type="title"/>
          </p:nvPr>
        </p:nvSpPr>
        <p:spPr>
          <a:prstGeom prst="rect">
            <a:avLst/>
          </a:prstGeom>
        </p:spPr>
        <p:txBody>
          <a:bodyPr/>
          <a:lstStyle/>
          <a:p>
            <a:pPr/>
            <a:r>
              <a:t>Title Text</a:t>
            </a:r>
          </a:p>
        </p:txBody>
      </p:sp>
      <p:sp>
        <p:nvSpPr>
          <p:cNvPr id="60" name="Slide Number"/>
          <p:cNvSpPr txBox="1"/>
          <p:nvPr>
            <p:ph type="sldNum" sz="quarter" idx="2"/>
          </p:nvPr>
        </p:nvSpPr>
        <p:spPr>
          <a:xfrm>
            <a:off x="11080144" y="6406785"/>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67" name="Slide Number"/>
          <p:cNvSpPr txBox="1"/>
          <p:nvPr>
            <p:ph type="sldNum" sz="quarter" idx="2"/>
          </p:nvPr>
        </p:nvSpPr>
        <p:spPr>
          <a:xfrm>
            <a:off x="11080144" y="6406785"/>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74"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5"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6" name="Text Placeholder 3"/>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7" name="Slide Number"/>
          <p:cNvSpPr txBox="1"/>
          <p:nvPr>
            <p:ph type="sldNum" sz="quarter" idx="2"/>
          </p:nvPr>
        </p:nvSpPr>
        <p:spPr>
          <a:xfrm>
            <a:off x="11080144" y="6406785"/>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84"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5" name="Picture Placeholder 2"/>
          <p:cNvSpPr/>
          <p:nvPr>
            <p:ph type="pic" sz="half" idx="13"/>
          </p:nvPr>
        </p:nvSpPr>
        <p:spPr>
          <a:xfrm>
            <a:off x="5183187" y="987425"/>
            <a:ext cx="6172201" cy="4873625"/>
          </a:xfrm>
          <a:prstGeom prst="rect">
            <a:avLst/>
          </a:prstGeom>
        </p:spPr>
        <p:txBody>
          <a:bodyPr lIns="91439" rIns="91439">
            <a:noAutofit/>
          </a:bodyPr>
          <a:lstStyle/>
          <a:p>
            <a:pPr/>
          </a:p>
        </p:txBody>
      </p:sp>
      <p:sp>
        <p:nvSpPr>
          <p:cNvPr id="86"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xfrm>
            <a:off x="11080144" y="6406785"/>
            <a:ext cx="273657"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Oval"/>
          <p:cNvSpPr/>
          <p:nvPr/>
        </p:nvSpPr>
        <p:spPr>
          <a:xfrm>
            <a:off x="-3122544" y="-1653996"/>
            <a:ext cx="13390062" cy="9306373"/>
          </a:xfrm>
          <a:prstGeom prst="ellipse">
            <a:avLst/>
          </a:prstGeom>
          <a:gradFill>
            <a:gsLst>
              <a:gs pos="0">
                <a:srgbClr val="FFFFFF"/>
              </a:gs>
              <a:gs pos="100000">
                <a:srgbClr val="FFFFFF">
                  <a:alpha val="70333"/>
                </a:srgbClr>
              </a:gs>
            </a:gsLst>
          </a:gradFill>
          <a:ln w="12700">
            <a:miter lim="400000"/>
          </a:ln>
        </p:spPr>
        <p:txBody>
          <a:bodyPr lIns="45719" rIns="45719" anchor="ctr"/>
          <a:lstStyle/>
          <a:p>
            <a:pPr/>
          </a:p>
        </p:txBody>
      </p:sp>
      <p:sp>
        <p:nvSpPr>
          <p:cNvPr id="3"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327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
        <p:nvSpPr>
          <p:cNvPr id="6" name="@RileyMajor - That Conference - 2017-08-08 - Clean up your campsite"/>
          <p:cNvSpPr txBox="1"/>
          <p:nvPr/>
        </p:nvSpPr>
        <p:spPr>
          <a:xfrm>
            <a:off x="462205" y="6394500"/>
            <a:ext cx="5696941"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@RileyMajor - That Conference - 2017-08-08 - Clean up your campsite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hyperlink" Target="http://bit.ly/CleanCamp" TargetMode="External"/><Relationship Id="rId5"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tif"/><Relationship Id="rId4" Type="http://schemas.openxmlformats.org/officeDocument/2006/relationships/hyperlink" Target="mailto:ThatConf@RileyMajor.com" TargetMode="External"/><Relationship Id="rId5" Type="http://schemas.openxmlformats.org/officeDocument/2006/relationships/hyperlink" Target="https://twitter.com/rileymajor" TargetMode="External"/><Relationship Id="rId6" Type="http://schemas.openxmlformats.org/officeDocument/2006/relationships/hyperlink" Target="https://github.com/rileymajor" TargetMode="External"/><Relationship Id="rId7" Type="http://schemas.openxmlformats.org/officeDocument/2006/relationships/hyperlink" Target="https://linkedin.com/in/rileymajor/" TargetMode="External"/><Relationship Id="rId8" Type="http://schemas.openxmlformats.org/officeDocument/2006/relationships/image" Target="../media/image2.tif"/></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14" name="Title 1"/>
          <p:cNvSpPr txBox="1"/>
          <p:nvPr>
            <p:ph type="ctrTitle"/>
          </p:nvPr>
        </p:nvSpPr>
        <p:spPr>
          <a:xfrm>
            <a:off x="258794" y="487187"/>
            <a:ext cx="4807254" cy="2401517"/>
          </a:xfrm>
          <a:prstGeom prst="rect">
            <a:avLst/>
          </a:prstGeom>
        </p:spPr>
        <p:txBody>
          <a:bodyPr/>
          <a:lstStyle>
            <a:lvl1pPr algn="l" defTabSz="905255">
              <a:defRPr sz="5940">
                <a:solidFill>
                  <a:srgbClr val="FFFFFF"/>
                </a:solidFill>
              </a:defRPr>
            </a:lvl1pPr>
          </a:lstStyle>
          <a:p>
            <a:pPr/>
            <a:r>
              <a:t>Clean up your campsite!</a:t>
            </a:r>
          </a:p>
        </p:txBody>
      </p:sp>
      <p:sp>
        <p:nvSpPr>
          <p:cNvPr id="115" name="Subtitle 2"/>
          <p:cNvSpPr txBox="1"/>
          <p:nvPr>
            <p:ph type="subTitle" sz="quarter" idx="1"/>
          </p:nvPr>
        </p:nvSpPr>
        <p:spPr>
          <a:xfrm>
            <a:off x="258794" y="4311523"/>
            <a:ext cx="4807254" cy="1836389"/>
          </a:xfrm>
          <a:prstGeom prst="rect">
            <a:avLst/>
          </a:prstGeom>
        </p:spPr>
        <p:txBody>
          <a:bodyPr/>
          <a:lstStyle/>
          <a:p>
            <a:pPr algn="l">
              <a:defRPr sz="2600">
                <a:solidFill>
                  <a:srgbClr val="FFFFFF"/>
                </a:solidFill>
              </a:defRPr>
            </a:pPr>
            <a:r>
              <a:t>Refactoring Monolith Database Stored Procedures</a:t>
            </a:r>
          </a:p>
          <a:p>
            <a:pPr algn="l">
              <a:defRPr sz="2600">
                <a:solidFill>
                  <a:srgbClr val="FFFFFF"/>
                </a:solidFill>
              </a:defRPr>
            </a:pPr>
          </a:p>
          <a:p>
            <a:pPr algn="l">
              <a:defRPr sz="2600">
                <a:solidFill>
                  <a:srgbClr val="FFFFFF"/>
                </a:solidFill>
              </a:defRPr>
            </a:pPr>
            <a:r>
              <a:t>@RileyMajor</a:t>
            </a:r>
          </a:p>
        </p:txBody>
      </p:sp>
      <p:sp>
        <p:nvSpPr>
          <p:cNvPr id="116" name="Subtitle 2"/>
          <p:cNvSpPr txBox="1"/>
          <p:nvPr/>
        </p:nvSpPr>
        <p:spPr>
          <a:xfrm>
            <a:off x="8668069" y="965099"/>
            <a:ext cx="2725067" cy="5764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sz="2600" u="sng">
                <a:solidFill>
                  <a:srgbClr val="FFFFFF"/>
                </a:solidFill>
                <a:uFill>
                  <a:solidFill>
                    <a:srgbClr val="0563C1"/>
                  </a:solidFill>
                </a:uFill>
                <a:hlinkClick r:id="rId4" invalidUrl="" action="" tgtFrame="" tooltip="" history="1" highlightClick="0" endSnd="0"/>
              </a:defRPr>
            </a:lvl1pPr>
          </a:lstStyle>
          <a:p>
            <a:pPr>
              <a:defRPr u="none">
                <a:uFillTx/>
              </a:defRPr>
            </a:pPr>
            <a:r>
              <a:rPr u="sng">
                <a:uFill>
                  <a:solidFill>
                    <a:srgbClr val="0563C1"/>
                  </a:solidFill>
                </a:uFill>
                <a:hlinkClick r:id="rId4" invalidUrl="" action="" tgtFrame="" tooltip="" history="1" highlightClick="0" endSnd="0"/>
              </a:rPr>
              <a:t>bit.ly/CleanCamp</a:t>
            </a:r>
          </a:p>
        </p:txBody>
      </p:sp>
      <p:pic>
        <p:nvPicPr>
          <p:cNvPr id="117" name="QR-bitly-CleanCamp.jpg" descr="QR-bitly-CleanCamp.jpg"/>
          <p:cNvPicPr>
            <a:picLocks noChangeAspect="1"/>
          </p:cNvPicPr>
          <p:nvPr/>
        </p:nvPicPr>
        <p:blipFill>
          <a:blip r:embed="rId5">
            <a:extLst/>
          </a:blip>
          <a:stretch>
            <a:fillRect/>
          </a:stretch>
        </p:blipFill>
        <p:spPr>
          <a:xfrm>
            <a:off x="8189102" y="1587499"/>
            <a:ext cx="3683001" cy="3683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Title 1"/>
          <p:cNvSpPr txBox="1"/>
          <p:nvPr>
            <p:ph type="title"/>
          </p:nvPr>
        </p:nvSpPr>
        <p:spPr>
          <a:prstGeom prst="rect">
            <a:avLst/>
          </a:prstGeom>
        </p:spPr>
        <p:txBody>
          <a:bodyPr/>
          <a:lstStyle/>
          <a:p>
            <a:pPr/>
            <a:r>
              <a:t>Deterministic</a:t>
            </a:r>
          </a:p>
        </p:txBody>
      </p:sp>
      <p:sp>
        <p:nvSpPr>
          <p:cNvPr id="163" name="Content Placeholder 2"/>
          <p:cNvSpPr txBox="1"/>
          <p:nvPr>
            <p:ph type="body" sz="quarter" idx="1"/>
          </p:nvPr>
        </p:nvSpPr>
        <p:spPr>
          <a:xfrm>
            <a:off x="838200" y="1825625"/>
            <a:ext cx="10515600" cy="1060699"/>
          </a:xfrm>
          <a:prstGeom prst="rect">
            <a:avLst/>
          </a:prstGeom>
        </p:spPr>
        <p:txBody>
          <a:bodyPr/>
          <a:lstStyle/>
          <a:p>
            <a:pPr/>
            <a:r>
              <a:t>Function always returns the same value for the same inputs.</a:t>
            </a:r>
          </a:p>
          <a:p>
            <a:pPr/>
            <a:r>
              <a:t>Easy to test: send the same values in before and after changes.</a:t>
            </a:r>
          </a:p>
        </p:txBody>
      </p:sp>
      <p:sp>
        <p:nvSpPr>
          <p:cNvPr id="1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65" name="Table 16"/>
          <p:cNvGraphicFramePr/>
          <p:nvPr/>
        </p:nvGraphicFramePr>
        <p:xfrm>
          <a:off x="838200" y="3180287"/>
          <a:ext cx="10528190" cy="300582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65298"/>
                <a:gridCol w="2003729"/>
                <a:gridCol w="2711394"/>
                <a:gridCol w="3847769"/>
              </a:tblGrid>
              <a:tr h="557807">
                <a:tc>
                  <a:txBody>
                    <a:bodyPr/>
                    <a:lstStyle/>
                    <a:p>
                      <a:pPr algn="l">
                        <a:defRPr b="0" sz="1800">
                          <a:solidFill>
                            <a:srgbClr val="000000"/>
                          </a:solidFill>
                        </a:defRPr>
                      </a:pPr>
                      <a:r>
                        <a:rPr b="1" sz="3600">
                          <a:solidFill>
                            <a:srgbClr val="FFFFFF"/>
                          </a:solidFill>
                        </a:rPr>
                        <a:t>Yes</a:t>
                      </a:r>
                    </a:p>
                  </a:txBody>
                  <a:tcPr marL="45720" marR="45720" marT="45720" marB="45720" anchor="t" anchorCtr="0" horzOverflow="overflow"/>
                </a:tc>
                <a:tc>
                  <a:txBody>
                    <a:bodyPr/>
                    <a:lstStyle/>
                    <a:p>
                      <a:pPr algn="l">
                        <a:defRPr b="0" sz="1800">
                          <a:solidFill>
                            <a:srgbClr val="000000"/>
                          </a:solidFill>
                        </a:defRPr>
                      </a:pPr>
                      <a:r>
                        <a:rPr b="1" sz="3600">
                          <a:solidFill>
                            <a:srgbClr val="FFFFFF"/>
                          </a:solidFill>
                        </a:rPr>
                        <a:t>No</a:t>
                      </a:r>
                    </a:p>
                  </a:txBody>
                  <a:tcPr marL="45720" marR="45720" marT="45720" marB="45720" anchor="t" anchorCtr="0" horzOverflow="overflow"/>
                </a:tc>
                <a:tc>
                  <a:txBody>
                    <a:bodyPr/>
                    <a:lstStyle/>
                    <a:p>
                      <a:pPr algn="l">
                        <a:defRPr b="0" sz="1800">
                          <a:solidFill>
                            <a:srgbClr val="000000"/>
                          </a:solidFill>
                        </a:defRPr>
                      </a:pPr>
                      <a:r>
                        <a:rPr b="1" sz="3600">
                          <a:solidFill>
                            <a:srgbClr val="FFFFFF"/>
                          </a:solidFill>
                        </a:rPr>
                        <a:t>No</a:t>
                      </a:r>
                    </a:p>
                  </a:txBody>
                  <a:tcPr marL="45720" marR="45720" marT="45720" marB="45720" anchor="t" anchorCtr="0" horzOverflow="overflow"/>
                </a:tc>
                <a:tc>
                  <a:txBody>
                    <a:bodyPr/>
                    <a:lstStyle/>
                    <a:p>
                      <a:pPr algn="l">
                        <a:defRPr b="0" sz="1800">
                          <a:solidFill>
                            <a:srgbClr val="000000"/>
                          </a:solidFill>
                        </a:defRPr>
                      </a:pPr>
                      <a:r>
                        <a:rPr b="1" sz="3600">
                          <a:solidFill>
                            <a:srgbClr val="FFFFFF"/>
                          </a:solidFill>
                        </a:rPr>
                        <a:t>No</a:t>
                      </a:r>
                    </a:p>
                  </a:txBody>
                  <a:tcPr marL="45720" marR="45720" marT="45720" marB="45720" anchor="t" anchorCtr="0" horzOverflow="overflow"/>
                </a:tc>
              </a:tr>
              <a:tr h="2448021">
                <a:tc>
                  <a:txBody>
                    <a:bodyPr/>
                    <a:lstStyle/>
                    <a:p>
                      <a:pPr algn="l">
                        <a:defRPr sz="1800"/>
                      </a:pPr>
                      <a:r>
                        <a:rPr sz="3600"/>
                        <a:t>Return
x + y</a:t>
                      </a:r>
                    </a:p>
                  </a:txBody>
                  <a:tcPr marL="45720" marR="45720" marT="45720" marB="45720" anchor="t" anchorCtr="0" horzOverflow="overflow"/>
                </a:tc>
                <a:tc>
                  <a:txBody>
                    <a:bodyPr/>
                    <a:lstStyle/>
                    <a:p>
                      <a:pPr algn="l">
                        <a:defRPr sz="1800"/>
                      </a:pPr>
                      <a:r>
                        <a:rPr sz="3600"/>
                        <a:t>Return
x + y +
rand()</a:t>
                      </a:r>
                    </a:p>
                  </a:txBody>
                  <a:tcPr marL="45720" marR="45720" marT="45720" marB="45720" anchor="t" anchorCtr="0" horzOverflow="overflow"/>
                </a:tc>
                <a:tc>
                  <a:txBody>
                    <a:bodyPr/>
                    <a:lstStyle/>
                    <a:p>
                      <a:pPr algn="l">
                        <a:defRPr sz="3600"/>
                      </a:pPr>
                      <a:r>
                        <a:t>Return</a:t>
                      </a:r>
                    </a:p>
                    <a:p>
                      <a:pPr algn="l">
                        <a:defRPr sz="3600"/>
                      </a:pPr>
                      <a:r>
                        <a:t>x + y +</a:t>
                      </a:r>
                    </a:p>
                    <a:p>
                      <a:pPr algn="l">
                        <a:defRPr sz="3600"/>
                      </a:pPr>
                      <a:r>
                        <a:t>hour(now())</a:t>
                      </a:r>
                    </a:p>
                  </a:txBody>
                  <a:tcPr marL="45720" marR="45720" marT="45720" marB="45720" anchor="t" anchorCtr="0" horzOverflow="overflow"/>
                </a:tc>
                <a:tc>
                  <a:txBody>
                    <a:bodyPr/>
                    <a:lstStyle/>
                    <a:p>
                      <a:pPr algn="l">
                        <a:defRPr sz="1800"/>
                      </a:pPr>
                      <a:r>
                        <a:rPr sz="3600"/>
                        <a:t>Return
x + y +
(SELECT TOP 1 z FROM Table)</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7" name="Title 1"/>
          <p:cNvSpPr txBox="1"/>
          <p:nvPr>
            <p:ph type="title"/>
          </p:nvPr>
        </p:nvSpPr>
        <p:spPr>
          <a:prstGeom prst="rect">
            <a:avLst/>
          </a:prstGeom>
        </p:spPr>
        <p:txBody>
          <a:bodyPr/>
          <a:lstStyle/>
          <a:p>
            <a:pPr/>
            <a:r>
              <a:t>Play it again, Sam.</a:t>
            </a:r>
          </a:p>
        </p:txBody>
      </p:sp>
      <p:sp>
        <p:nvSpPr>
          <p:cNvPr id="168" name="Content Placeholder 2"/>
          <p:cNvSpPr txBox="1"/>
          <p:nvPr>
            <p:ph type="body" idx="1"/>
          </p:nvPr>
        </p:nvSpPr>
        <p:spPr>
          <a:prstGeom prst="rect">
            <a:avLst/>
          </a:prstGeom>
        </p:spPr>
        <p:txBody>
          <a:bodyPr/>
          <a:lstStyle/>
          <a:p>
            <a:pPr/>
            <a:r>
              <a:t>Good</a:t>
            </a:r>
          </a:p>
          <a:p>
            <a:pPr lvl="1" marL="685800" indent="-228600">
              <a:spcBef>
                <a:spcPts val="500"/>
              </a:spcBef>
              <a:defRPr sz="2400"/>
            </a:pPr>
            <a:r>
              <a:t>X -&gt; Y</a:t>
            </a:r>
          </a:p>
          <a:p>
            <a:pPr lvl="1" marL="685800" indent="-228600">
              <a:spcBef>
                <a:spcPts val="500"/>
              </a:spcBef>
              <a:defRPr sz="2400"/>
            </a:pPr>
            <a:r>
              <a:t>:: changes ::</a:t>
            </a:r>
          </a:p>
          <a:p>
            <a:pPr lvl="1" marL="685800" indent="-228600">
              <a:spcBef>
                <a:spcPts val="500"/>
              </a:spcBef>
              <a:defRPr sz="2400"/>
            </a:pPr>
            <a:r>
              <a:t>X -&gt; Y</a:t>
            </a:r>
          </a:p>
          <a:p>
            <a:pPr/>
            <a:r>
              <a:t>Bad</a:t>
            </a:r>
          </a:p>
          <a:p>
            <a:pPr lvl="1" marL="685800" indent="-228600">
              <a:spcBef>
                <a:spcPts val="500"/>
              </a:spcBef>
              <a:defRPr sz="2400"/>
            </a:pPr>
            <a:r>
              <a:t>X -&gt; Y</a:t>
            </a:r>
          </a:p>
          <a:p>
            <a:pPr lvl="1" marL="685800" indent="-228600">
              <a:spcBef>
                <a:spcPts val="500"/>
              </a:spcBef>
              <a:defRPr sz="2400"/>
            </a:pPr>
            <a:r>
              <a:t>:: changes ::</a:t>
            </a:r>
          </a:p>
          <a:p>
            <a:pPr lvl="1" marL="685800" indent="-228600">
              <a:spcBef>
                <a:spcPts val="500"/>
              </a:spcBef>
              <a:defRPr sz="2400"/>
            </a:pPr>
            <a:r>
              <a:t>X -&gt; Z</a:t>
            </a:r>
          </a:p>
        </p:txBody>
      </p:sp>
      <p:sp>
        <p:nvSpPr>
          <p:cNvPr id="169" name="Slide Number"/>
          <p:cNvSpPr txBox="1"/>
          <p:nvPr>
            <p:ph type="sldNum" sz="quarter" idx="2"/>
          </p:nvPr>
        </p:nvSpPr>
        <p:spPr>
          <a:xfrm>
            <a:off x="144055" y="6406785"/>
            <a:ext cx="262345"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1" name="Title 1"/>
          <p:cNvSpPr txBox="1"/>
          <p:nvPr>
            <p:ph type="title"/>
          </p:nvPr>
        </p:nvSpPr>
        <p:spPr>
          <a:prstGeom prst="rect">
            <a:avLst/>
          </a:prstGeom>
        </p:spPr>
        <p:txBody>
          <a:bodyPr/>
          <a:lstStyle/>
          <a:p>
            <a:pPr/>
            <a:r>
              <a:t>Good luck with that.</a:t>
            </a:r>
          </a:p>
        </p:txBody>
      </p:sp>
      <p:sp>
        <p:nvSpPr>
          <p:cNvPr id="172" name="Content Placeholder 2"/>
          <p:cNvSpPr txBox="1"/>
          <p:nvPr>
            <p:ph type="body" idx="1"/>
          </p:nvPr>
        </p:nvSpPr>
        <p:spPr>
          <a:prstGeom prst="rect">
            <a:avLst/>
          </a:prstGeom>
        </p:spPr>
        <p:txBody>
          <a:bodyPr/>
          <a:lstStyle/>
          <a:p>
            <a:pPr/>
            <a:r>
              <a:t>Real world not deterministic.</a:t>
            </a:r>
          </a:p>
          <a:p>
            <a:pPr/>
            <a:r>
              <a:t>Monoliths change state.</a:t>
            </a:r>
          </a:p>
          <a:p>
            <a:pPr/>
            <a:r>
              <a:t>Running second time not the same.</a:t>
            </a:r>
          </a:p>
          <a:p>
            <a:pPr/>
            <a:r>
              <a:t>¯\_(</a:t>
            </a:r>
            <a:r>
              <a:t>ツ</a:t>
            </a:r>
            <a:r>
              <a:t>)_/¯</a:t>
            </a:r>
          </a:p>
          <a:p>
            <a:pPr lvl="1" marL="685800" indent="-228600">
              <a:spcBef>
                <a:spcPts val="500"/>
              </a:spcBef>
              <a:defRPr sz="2400"/>
            </a:pPr>
            <a:r>
              <a:t>X -&gt; Y</a:t>
            </a:r>
          </a:p>
          <a:p>
            <a:pPr lvl="1" marL="685800" indent="-228600">
              <a:spcBef>
                <a:spcPts val="500"/>
              </a:spcBef>
              <a:defRPr sz="2400"/>
            </a:pPr>
            <a:r>
              <a:t>:: changes ::</a:t>
            </a:r>
          </a:p>
          <a:p>
            <a:pPr lvl="1" marL="685800" indent="-228600">
              <a:spcBef>
                <a:spcPts val="500"/>
              </a:spcBef>
              <a:defRPr sz="2400"/>
            </a:pPr>
            <a:r>
              <a:t>Y -&gt; Q</a:t>
            </a:r>
          </a:p>
          <a:p>
            <a:pPr/>
            <a:r>
              <a:t>Need to go back in time.</a:t>
            </a:r>
          </a:p>
          <a:p>
            <a:pPr/>
            <a:r>
              <a:t>Transactions!</a:t>
            </a:r>
          </a:p>
        </p:txBody>
      </p:sp>
      <p:sp>
        <p:nvSpPr>
          <p:cNvPr id="1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7" name="Title 1"/>
          <p:cNvSpPr txBox="1"/>
          <p:nvPr>
            <p:ph type="title"/>
          </p:nvPr>
        </p:nvSpPr>
        <p:spPr>
          <a:prstGeom prst="rect">
            <a:avLst/>
          </a:prstGeom>
        </p:spPr>
        <p:txBody>
          <a:bodyPr/>
          <a:lstStyle/>
          <a:p>
            <a:pPr/>
            <a:r>
              <a:t>Become a wrapper.</a:t>
            </a:r>
          </a:p>
        </p:txBody>
      </p:sp>
      <p:sp>
        <p:nvSpPr>
          <p:cNvPr id="178" name="Content Placeholder 2"/>
          <p:cNvSpPr txBox="1"/>
          <p:nvPr>
            <p:ph type="body" idx="1"/>
          </p:nvPr>
        </p:nvSpPr>
        <p:spPr>
          <a:prstGeom prst="rect">
            <a:avLst/>
          </a:prstGeom>
        </p:spPr>
        <p:txBody>
          <a:bodyPr/>
          <a:lstStyle/>
          <a:p>
            <a:pPr/>
            <a:r>
              <a:t>To test impact of code changes, wrap your calls:</a:t>
            </a:r>
          </a:p>
          <a:p>
            <a:pPr lvl="1" marL="685800" indent="-228600">
              <a:spcBef>
                <a:spcPts val="500"/>
              </a:spcBef>
              <a:defRPr sz="2400"/>
            </a:pPr>
            <a:r>
              <a:t>Begin transaction.</a:t>
            </a:r>
          </a:p>
          <a:p>
            <a:pPr lvl="1" marL="685800" indent="-228600">
              <a:spcBef>
                <a:spcPts val="500"/>
              </a:spcBef>
              <a:defRPr sz="2400"/>
            </a:pPr>
            <a:r>
              <a:t>Run original code.</a:t>
            </a:r>
          </a:p>
          <a:p>
            <a:pPr lvl="1" marL="685800" indent="-228600">
              <a:spcBef>
                <a:spcPts val="500"/>
              </a:spcBef>
              <a:defRPr sz="2400"/>
            </a:pPr>
            <a:r>
              <a:t>Capture changed data.</a:t>
            </a:r>
          </a:p>
          <a:p>
            <a:pPr lvl="1" marL="685800" indent="-228600">
              <a:spcBef>
                <a:spcPts val="500"/>
              </a:spcBef>
              <a:defRPr sz="2400"/>
            </a:pPr>
            <a:r>
              <a:t>Rollback transaction (to revert data).</a:t>
            </a:r>
          </a:p>
          <a:p>
            <a:pPr lvl="1" marL="685800" indent="-228600">
              <a:spcBef>
                <a:spcPts val="500"/>
              </a:spcBef>
              <a:defRPr sz="2400"/>
            </a:pPr>
            <a:r>
              <a:t>Run new code.</a:t>
            </a:r>
          </a:p>
          <a:p>
            <a:pPr lvl="1" marL="685800" indent="-228600">
              <a:spcBef>
                <a:spcPts val="500"/>
              </a:spcBef>
              <a:defRPr sz="2400"/>
            </a:pPr>
            <a:r>
              <a:t>Capture changed data.</a:t>
            </a:r>
          </a:p>
          <a:p>
            <a:pPr/>
            <a:r>
              <a:t>Now compare the 2 captured data sets…</a:t>
            </a:r>
          </a:p>
        </p:txBody>
      </p:sp>
      <p:sp>
        <p:nvSpPr>
          <p:cNvPr id="1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Title 1"/>
          <p:cNvSpPr txBox="1"/>
          <p:nvPr>
            <p:ph type="title"/>
          </p:nvPr>
        </p:nvSpPr>
        <p:spPr>
          <a:prstGeom prst="rect">
            <a:avLst/>
          </a:prstGeom>
        </p:spPr>
        <p:txBody>
          <a:bodyPr/>
          <a:lstStyle/>
          <a:p>
            <a:pPr/>
            <a:r>
              <a:t>Oops</a:t>
            </a:r>
          </a:p>
        </p:txBody>
      </p:sp>
      <p:sp>
        <p:nvSpPr>
          <p:cNvPr id="182" name="Content Placeholder 2"/>
          <p:cNvSpPr txBox="1"/>
          <p:nvPr>
            <p:ph type="body" idx="1"/>
          </p:nvPr>
        </p:nvSpPr>
        <p:spPr>
          <a:prstGeom prst="rect">
            <a:avLst/>
          </a:prstGeom>
        </p:spPr>
        <p:txBody>
          <a:bodyPr/>
          <a:lstStyle/>
          <a:p>
            <a:pPr/>
            <a:r>
              <a:t>Where did the changes go?</a:t>
            </a:r>
          </a:p>
          <a:p>
            <a:pPr/>
            <a:r>
              <a:t>Captured data is also rolled back!</a:t>
            </a:r>
          </a:p>
          <a:p>
            <a:pPr/>
            <a:r>
              <a:t>How can you save data which has been killed?</a:t>
            </a:r>
          </a:p>
        </p:txBody>
      </p:sp>
      <p:sp>
        <p:nvSpPr>
          <p:cNvPr id="1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5" name="Title 1"/>
          <p:cNvSpPr txBox="1"/>
          <p:nvPr>
            <p:ph type="title"/>
          </p:nvPr>
        </p:nvSpPr>
        <p:spPr>
          <a:prstGeom prst="rect">
            <a:avLst/>
          </a:prstGeom>
        </p:spPr>
        <p:txBody>
          <a:bodyPr/>
          <a:lstStyle/>
          <a:p>
            <a:pPr/>
            <a:r>
              <a:t>Build a Ghost House</a:t>
            </a:r>
          </a:p>
        </p:txBody>
      </p:sp>
      <p:sp>
        <p:nvSpPr>
          <p:cNvPr id="186" name="Content Placeholder 2"/>
          <p:cNvSpPr txBox="1"/>
          <p:nvPr>
            <p:ph type="body" idx="1"/>
          </p:nvPr>
        </p:nvSpPr>
        <p:spPr>
          <a:prstGeom prst="rect">
            <a:avLst/>
          </a:prstGeom>
        </p:spPr>
        <p:txBody>
          <a:bodyPr/>
          <a:lstStyle/>
          <a:p>
            <a:pPr/>
            <a:r>
              <a:t>How capture doomed data?</a:t>
            </a:r>
          </a:p>
          <a:p>
            <a:pPr lvl="1" marL="685800" indent="-228600">
              <a:spcBef>
                <a:spcPts val="500"/>
              </a:spcBef>
              <a:defRPr sz="2400"/>
            </a:pPr>
            <a:r>
              <a:t>Outside SQL Server? Hard.</a:t>
            </a:r>
          </a:p>
          <a:p>
            <a:pPr lvl="1" marL="685800" indent="-228600">
              <a:spcBef>
                <a:spcPts val="500"/>
              </a:spcBef>
              <a:defRPr sz="2400"/>
            </a:pPr>
            <a:r>
              <a:t>Another thread with NOLOCK? Hard.</a:t>
            </a:r>
          </a:p>
          <a:p>
            <a:pPr/>
            <a:r>
              <a:t>What’s immune from transactions?</a:t>
            </a:r>
          </a:p>
          <a:p>
            <a:pPr/>
            <a:r>
              <a:t>Variables!</a:t>
            </a:r>
          </a:p>
          <a:p>
            <a:pPr/>
            <a:r>
              <a:t>You can’t have a variable for every row.</a:t>
            </a:r>
          </a:p>
          <a:p>
            <a:pPr/>
            <a:r>
              <a:t>One big XML? Ouch.</a:t>
            </a:r>
          </a:p>
          <a:p>
            <a:pPr/>
            <a:r>
              <a:t>Table variables survive transactions.</a:t>
            </a:r>
          </a:p>
          <a:p>
            <a:pPr/>
            <a:r>
              <a:t>They’re ghost houses!</a:t>
            </a:r>
          </a:p>
        </p:txBody>
      </p:sp>
      <p:sp>
        <p:nvSpPr>
          <p:cNvPr id="1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1" name="Title 1"/>
          <p:cNvSpPr txBox="1"/>
          <p:nvPr>
            <p:ph type="title"/>
          </p:nvPr>
        </p:nvSpPr>
        <p:spPr>
          <a:prstGeom prst="rect">
            <a:avLst/>
          </a:prstGeom>
        </p:spPr>
        <p:txBody>
          <a:bodyPr/>
          <a:lstStyle/>
          <a:p>
            <a:pPr/>
            <a:r>
              <a:t>Spooky Playground - Create House</a:t>
            </a:r>
          </a:p>
        </p:txBody>
      </p:sp>
      <p:sp>
        <p:nvSpPr>
          <p:cNvPr id="192" name="Content Placeholder 2"/>
          <p:cNvSpPr txBox="1"/>
          <p:nvPr>
            <p:ph type="body" idx="1"/>
          </p:nvPr>
        </p:nvSpPr>
        <p:spPr>
          <a:prstGeom prst="rect">
            <a:avLst/>
          </a:prstGeom>
        </p:spPr>
        <p:txBody>
          <a:bodyPr/>
          <a:lstStyle/>
          <a:p>
            <a:pPr marL="0" indent="0">
              <a:buSzTx/>
              <a:buNone/>
            </a:pPr>
            <a:r>
              <a:t>DECLARE @Orders TABLE</a:t>
            </a:r>
          </a:p>
          <a:p>
            <a:pPr lvl="1" marL="0" indent="723900">
              <a:buSzTx/>
              <a:buNone/>
            </a:pPr>
            <a:r>
              <a:t>(</a:t>
            </a:r>
          </a:p>
          <a:p>
            <a:pPr lvl="2" marL="0" indent="1234439">
              <a:buSzTx/>
              <a:buNone/>
            </a:pPr>
            <a:r>
              <a:t>CompareOrderID int,</a:t>
            </a:r>
          </a:p>
          <a:p>
            <a:pPr lvl="2" marL="0" indent="1234439">
              <a:buSzTx/>
              <a:buNone/>
            </a:pPr>
            <a:r>
              <a:t>ColA_Orig int,</a:t>
            </a:r>
          </a:p>
          <a:p>
            <a:pPr lvl="2" marL="0" indent="1234439">
              <a:buSzTx/>
              <a:buNone/>
            </a:pPr>
            <a:r>
              <a:t>ColA_AfterMonolith int,</a:t>
            </a:r>
          </a:p>
          <a:p>
            <a:pPr lvl="2" marL="0" indent="1234439">
              <a:buSzTx/>
              <a:buNone/>
            </a:pPr>
            <a:r>
              <a:t>ColA_AfterChanges int</a:t>
            </a:r>
          </a:p>
          <a:p>
            <a:pPr lvl="1" marL="0" indent="723900">
              <a:buSzTx/>
              <a:buNone/>
            </a:pPr>
            <a:r>
              <a:t>);</a:t>
            </a:r>
          </a:p>
        </p:txBody>
      </p:sp>
      <p:sp>
        <p:nvSpPr>
          <p:cNvPr id="1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Spooky Playground - Fill House"/>
          <p:cNvSpPr txBox="1"/>
          <p:nvPr>
            <p:ph type="title"/>
          </p:nvPr>
        </p:nvSpPr>
        <p:spPr>
          <a:prstGeom prst="rect">
            <a:avLst/>
          </a:prstGeom>
        </p:spPr>
        <p:txBody>
          <a:bodyPr/>
          <a:lstStyle/>
          <a:p>
            <a:pPr/>
            <a:r>
              <a:t>Spooky Playground - Fill House</a:t>
            </a:r>
          </a:p>
        </p:txBody>
      </p:sp>
      <p:sp>
        <p:nvSpPr>
          <p:cNvPr id="196" name="INSERT INTO @Orders…"/>
          <p:cNvSpPr txBox="1"/>
          <p:nvPr>
            <p:ph type="body" idx="1"/>
          </p:nvPr>
        </p:nvSpPr>
        <p:spPr>
          <a:prstGeom prst="rect">
            <a:avLst/>
          </a:prstGeom>
        </p:spPr>
        <p:txBody>
          <a:bodyPr/>
          <a:lstStyle/>
          <a:p>
            <a:pPr marL="0" indent="0">
              <a:buSzTx/>
              <a:buNone/>
            </a:pPr>
            <a:r>
              <a:t>INSERT INTO @Orders</a:t>
            </a:r>
          </a:p>
          <a:p>
            <a:pPr marL="0" indent="0">
              <a:buSzTx/>
              <a:buNone/>
            </a:pPr>
            <a:r>
              <a:t>(</a:t>
            </a:r>
          </a:p>
          <a:p>
            <a:pPr lvl="1" marL="0" indent="723900">
              <a:buSzTx/>
              <a:buNone/>
            </a:pPr>
            <a:r>
              <a:t>CompareOrderID, ColA_Orig</a:t>
            </a:r>
          </a:p>
          <a:p>
            <a:pPr marL="0" indent="0">
              <a:buSzTx/>
              <a:buNone/>
            </a:pPr>
            <a:r>
              <a:t>)</a:t>
            </a:r>
          </a:p>
          <a:p>
            <a:pPr marL="0" indent="0">
              <a:buSzTx/>
              <a:buNone/>
            </a:pPr>
            <a:r>
              <a:t>SELECT</a:t>
            </a:r>
          </a:p>
          <a:p>
            <a:pPr lvl="1" marL="0" indent="723900">
              <a:buSzTx/>
              <a:buNone/>
            </a:pPr>
            <a:r>
              <a:t>OrderID, ColA</a:t>
            </a:r>
          </a:p>
          <a:p>
            <a:pPr marL="0" indent="0">
              <a:buSzTx/>
              <a:buNone/>
            </a:pPr>
            <a:r>
              <a:t>FROM</a:t>
            </a:r>
          </a:p>
          <a:p>
            <a:pPr lvl="1" marL="0" indent="723900">
              <a:buSzTx/>
              <a:buNone/>
            </a:pPr>
            <a:r>
              <a:t>Orders;</a:t>
            </a:r>
          </a:p>
        </p:txBody>
      </p:sp>
      <p:sp>
        <p:nvSpPr>
          <p:cNvPr id="1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9" name="Spooky Playground - Catch Ghosts"/>
          <p:cNvSpPr txBox="1"/>
          <p:nvPr>
            <p:ph type="title"/>
          </p:nvPr>
        </p:nvSpPr>
        <p:spPr>
          <a:prstGeom prst="rect">
            <a:avLst/>
          </a:prstGeom>
        </p:spPr>
        <p:txBody>
          <a:bodyPr/>
          <a:lstStyle/>
          <a:p>
            <a:pPr/>
            <a:r>
              <a:t>Spooky Playground - Catch Ghosts</a:t>
            </a:r>
          </a:p>
        </p:txBody>
      </p:sp>
      <p:sp>
        <p:nvSpPr>
          <p:cNvPr id="200" name="BEGIN TRAN; EXEC Monolith;…"/>
          <p:cNvSpPr txBox="1"/>
          <p:nvPr>
            <p:ph type="body" idx="1"/>
          </p:nvPr>
        </p:nvSpPr>
        <p:spPr>
          <a:prstGeom prst="rect">
            <a:avLst/>
          </a:prstGeom>
        </p:spPr>
        <p:txBody>
          <a:bodyPr/>
          <a:lstStyle/>
          <a:p>
            <a:pPr marL="0" indent="0">
              <a:buSzTx/>
              <a:buNone/>
            </a:pPr>
            <a:r>
              <a:t>BEGIN TRAN; EXEC Monolith;</a:t>
            </a:r>
          </a:p>
          <a:p>
            <a:pPr marL="0" indent="0">
              <a:buSzTx/>
              <a:buNone/>
            </a:pPr>
          </a:p>
          <a:p>
            <a:pPr marL="0" indent="0">
              <a:buSzTx/>
              <a:buNone/>
            </a:pPr>
            <a:r>
              <a:t>UPDATE @Orders</a:t>
            </a:r>
          </a:p>
          <a:p>
            <a:pPr marL="0" indent="0">
              <a:buSzTx/>
              <a:buNone/>
            </a:pPr>
            <a:r>
              <a:t>SET ColA_AfterMonolith = ColA</a:t>
            </a:r>
          </a:p>
          <a:p>
            <a:pPr marL="0" indent="0">
              <a:buSzTx/>
              <a:buNone/>
            </a:pPr>
            <a:r>
              <a:t>FROM Orders</a:t>
            </a:r>
          </a:p>
          <a:p>
            <a:pPr marL="0" indent="0">
              <a:buSzTx/>
              <a:buNone/>
            </a:pPr>
            <a:r>
              <a:t>WHERE OrderID = CompareOrderID;</a:t>
            </a:r>
          </a:p>
          <a:p>
            <a:pPr marL="0" indent="0">
              <a:buSzTx/>
              <a:buNone/>
            </a:pPr>
          </a:p>
          <a:p>
            <a:pPr marL="0" indent="0">
              <a:buSzTx/>
              <a:buNone/>
            </a:pPr>
            <a:r>
              <a:t>ROLLBACK TRAN;</a:t>
            </a:r>
          </a:p>
        </p:txBody>
      </p:sp>
      <p:sp>
        <p:nvSpPr>
          <p:cNvPr id="2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3" name="Title 1"/>
          <p:cNvSpPr txBox="1"/>
          <p:nvPr>
            <p:ph type="title"/>
          </p:nvPr>
        </p:nvSpPr>
        <p:spPr>
          <a:prstGeom prst="rect">
            <a:avLst/>
          </a:prstGeom>
        </p:spPr>
        <p:txBody>
          <a:bodyPr/>
          <a:lstStyle/>
          <a:p>
            <a:pPr/>
            <a:r>
              <a:t>Spooky Playground - Again</a:t>
            </a:r>
          </a:p>
        </p:txBody>
      </p:sp>
      <p:sp>
        <p:nvSpPr>
          <p:cNvPr id="204" name="Content Placeholder 2"/>
          <p:cNvSpPr txBox="1"/>
          <p:nvPr>
            <p:ph type="body" idx="1"/>
          </p:nvPr>
        </p:nvSpPr>
        <p:spPr>
          <a:prstGeom prst="rect">
            <a:avLst/>
          </a:prstGeom>
        </p:spPr>
        <p:txBody>
          <a:bodyPr/>
          <a:lstStyle/>
          <a:p>
            <a:pPr marL="0" indent="0">
              <a:buSzTx/>
              <a:buNone/>
            </a:pPr>
            <a:r>
              <a:t>BEGIN TRAN; EXEC Monolith_New;</a:t>
            </a:r>
          </a:p>
          <a:p>
            <a:pPr marL="0" indent="0">
              <a:buSzTx/>
              <a:buNone/>
            </a:pPr>
          </a:p>
          <a:p>
            <a:pPr marL="0" indent="0">
              <a:buSzTx/>
              <a:buNone/>
            </a:pPr>
            <a:r>
              <a:t>UPDATE @Orders</a:t>
            </a:r>
          </a:p>
          <a:p>
            <a:pPr marL="0" indent="0">
              <a:buSzTx/>
              <a:buNone/>
            </a:pPr>
            <a:r>
              <a:t>SET ColA_AfterChanges = ColA</a:t>
            </a:r>
          </a:p>
          <a:p>
            <a:pPr marL="0" indent="0">
              <a:buSzTx/>
              <a:buNone/>
            </a:pPr>
            <a:r>
              <a:t>FROM Orders</a:t>
            </a:r>
          </a:p>
          <a:p>
            <a:pPr marL="0" indent="0">
              <a:buSzTx/>
              <a:buNone/>
            </a:pPr>
            <a:r>
              <a:t>WHERE OrderID = CompareOrderID;</a:t>
            </a:r>
          </a:p>
          <a:p>
            <a:pPr marL="0" indent="0">
              <a:buSzTx/>
              <a:buNone/>
            </a:pPr>
          </a:p>
          <a:p>
            <a:pPr marL="0" indent="0">
              <a:buSzTx/>
              <a:buNone/>
            </a:pPr>
            <a:r>
              <a:t>ROLLBACK TRAN;</a:t>
            </a:r>
          </a:p>
        </p:txBody>
      </p:sp>
      <p:sp>
        <p:nvSpPr>
          <p:cNvPr id="2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7" name="Spooky Playground - Compare"/>
          <p:cNvSpPr txBox="1"/>
          <p:nvPr>
            <p:ph type="title"/>
          </p:nvPr>
        </p:nvSpPr>
        <p:spPr>
          <a:prstGeom prst="rect">
            <a:avLst/>
          </a:prstGeom>
        </p:spPr>
        <p:txBody>
          <a:bodyPr/>
          <a:lstStyle/>
          <a:p>
            <a:pPr/>
            <a:r>
              <a:t>Spooky Playground - Compare</a:t>
            </a:r>
          </a:p>
        </p:txBody>
      </p:sp>
      <p:sp>
        <p:nvSpPr>
          <p:cNvPr id="208" name="SELECT…"/>
          <p:cNvSpPr txBox="1"/>
          <p:nvPr>
            <p:ph type="body" idx="1"/>
          </p:nvPr>
        </p:nvSpPr>
        <p:spPr>
          <a:prstGeom prst="rect">
            <a:avLst/>
          </a:prstGeom>
        </p:spPr>
        <p:txBody>
          <a:bodyPr/>
          <a:lstStyle/>
          <a:p>
            <a:pPr marL="0" indent="0">
              <a:buSzTx/>
              <a:buNone/>
            </a:pPr>
            <a:r>
              <a:t>SELECT</a:t>
            </a:r>
          </a:p>
          <a:p>
            <a:pPr lvl="1" marL="0" indent="723900">
              <a:buSzTx/>
              <a:buNone/>
            </a:pPr>
            <a:r>
              <a:t>*</a:t>
            </a:r>
          </a:p>
          <a:p>
            <a:pPr marL="0" indent="0">
              <a:buSzTx/>
              <a:buNone/>
            </a:pPr>
            <a:r>
              <a:t>FROM</a:t>
            </a:r>
          </a:p>
          <a:p>
            <a:pPr lvl="1" marL="0" indent="723900">
              <a:buSzTx/>
              <a:buNone/>
            </a:pPr>
            <a:r>
              <a:t>@Orders</a:t>
            </a:r>
          </a:p>
          <a:p>
            <a:pPr marL="0" indent="0">
              <a:buSzTx/>
              <a:buNone/>
            </a:pPr>
            <a:r>
              <a:t>WHERE</a:t>
            </a:r>
          </a:p>
          <a:p>
            <a:pPr lvl="1" marL="0" indent="723900">
              <a:buSzTx/>
              <a:buNone/>
            </a:pPr>
            <a:r>
              <a:t>ColA_AfterMonolith &lt;&gt; ColA_AfterChanges;</a:t>
            </a:r>
          </a:p>
        </p:txBody>
      </p:sp>
      <p:sp>
        <p:nvSpPr>
          <p:cNvPr id="2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1" name="Title 1"/>
          <p:cNvSpPr txBox="1"/>
          <p:nvPr>
            <p:ph type="title"/>
          </p:nvPr>
        </p:nvSpPr>
        <p:spPr>
          <a:prstGeom prst="rect">
            <a:avLst/>
          </a:prstGeom>
        </p:spPr>
        <p:txBody>
          <a:bodyPr/>
          <a:lstStyle/>
          <a:p>
            <a:pPr/>
            <a:r>
              <a:t>Mock your Black Boxes</a:t>
            </a:r>
          </a:p>
        </p:txBody>
      </p:sp>
      <p:sp>
        <p:nvSpPr>
          <p:cNvPr id="212" name="Content Placeholder 2"/>
          <p:cNvSpPr txBox="1"/>
          <p:nvPr>
            <p:ph type="body" idx="1"/>
          </p:nvPr>
        </p:nvSpPr>
        <p:spPr>
          <a:prstGeom prst="rect">
            <a:avLst/>
          </a:prstGeom>
        </p:spPr>
        <p:txBody>
          <a:bodyPr/>
          <a:lstStyle/>
          <a:p>
            <a:pPr/>
            <a:r>
              <a:t>Transactions only work on the database.</a:t>
            </a:r>
          </a:p>
          <a:p>
            <a:pPr/>
            <a:r>
              <a:t>External effects aren't rolled back.</a:t>
            </a:r>
          </a:p>
          <a:p>
            <a:pPr/>
            <a:r>
              <a:t>Replace external calls with "mocks".</a:t>
            </a:r>
          </a:p>
          <a:p>
            <a:pPr/>
            <a:r>
              <a:t>They look and act like external calls.</a:t>
            </a:r>
          </a:p>
          <a:p>
            <a:pPr/>
            <a:r>
              <a:t>But you control the guts.</a:t>
            </a:r>
          </a:p>
          <a:p>
            <a:pPr/>
            <a:r>
              <a:t>Return hard-coded sample data.</a:t>
            </a:r>
          </a:p>
          <a:p>
            <a:pPr/>
            <a:r>
              <a:t>Have the mock log its inputs.</a:t>
            </a:r>
          </a:p>
        </p:txBody>
      </p:sp>
      <p:sp>
        <p:nvSpPr>
          <p:cNvPr id="2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5" name="Title 1"/>
          <p:cNvSpPr txBox="1"/>
          <p:nvPr>
            <p:ph type="title"/>
          </p:nvPr>
        </p:nvSpPr>
        <p:spPr>
          <a:prstGeom prst="rect">
            <a:avLst/>
          </a:prstGeom>
        </p:spPr>
        <p:txBody>
          <a:bodyPr/>
          <a:lstStyle/>
          <a:p>
            <a:pPr/>
            <a:r>
              <a:t>Make your time!</a:t>
            </a:r>
          </a:p>
        </p:txBody>
      </p:sp>
      <p:sp>
        <p:nvSpPr>
          <p:cNvPr id="216" name="Content Placeholder 2"/>
          <p:cNvSpPr txBox="1"/>
          <p:nvPr>
            <p:ph type="body" idx="1"/>
          </p:nvPr>
        </p:nvSpPr>
        <p:spPr>
          <a:prstGeom prst="rect">
            <a:avLst/>
          </a:prstGeom>
        </p:spPr>
        <p:txBody>
          <a:bodyPr/>
          <a:lstStyle/>
          <a:p>
            <a:pPr/>
            <a:r>
              <a:t>Date/Time functions kill determinism.</a:t>
            </a:r>
          </a:p>
          <a:p>
            <a:pPr/>
            <a:r>
              <a:t>You have to control "now".</a:t>
            </a:r>
          </a:p>
          <a:p>
            <a:pPr/>
            <a:r>
              <a:t>Otherwise no two runs could be the same.</a:t>
            </a:r>
          </a:p>
          <a:p>
            <a:pPr/>
            <a:r>
              <a:t>So make your own time.</a:t>
            </a:r>
          </a:p>
          <a:p>
            <a:pPr/>
            <a:r>
              <a:t>And send it in as a parameter.</a:t>
            </a:r>
          </a:p>
        </p:txBody>
      </p:sp>
      <p:sp>
        <p:nvSpPr>
          <p:cNvPr id="2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1" name="Title 1"/>
          <p:cNvSpPr txBox="1"/>
          <p:nvPr>
            <p:ph type="title"/>
          </p:nvPr>
        </p:nvSpPr>
        <p:spPr>
          <a:prstGeom prst="rect">
            <a:avLst/>
          </a:prstGeom>
        </p:spPr>
        <p:txBody>
          <a:bodyPr/>
          <a:lstStyle/>
          <a:p>
            <a:pPr/>
            <a:r>
              <a:t>Your petard should hoist.</a:t>
            </a:r>
          </a:p>
        </p:txBody>
      </p:sp>
      <p:sp>
        <p:nvSpPr>
          <p:cNvPr id="222" name="Content Placeholder 2"/>
          <p:cNvSpPr txBox="1"/>
          <p:nvPr>
            <p:ph type="body" idx="1"/>
          </p:nvPr>
        </p:nvSpPr>
        <p:spPr>
          <a:prstGeom prst="rect">
            <a:avLst/>
          </a:prstGeom>
        </p:spPr>
        <p:txBody>
          <a:bodyPr/>
          <a:lstStyle/>
          <a:p>
            <a:pPr>
              <a:lnSpc>
                <a:spcPct val="81000"/>
              </a:lnSpc>
            </a:pPr>
            <a:r>
              <a:t>Move variable DECLAREs to the top.</a:t>
            </a:r>
          </a:p>
          <a:p>
            <a:pPr>
              <a:lnSpc>
                <a:spcPct val="81000"/>
              </a:lnSpc>
            </a:pPr>
            <a:r>
              <a:t>Reveals duplication.</a:t>
            </a:r>
          </a:p>
          <a:p>
            <a:pPr>
              <a:lnSpc>
                <a:spcPct val="81000"/>
              </a:lnSpc>
            </a:pPr>
            <a:r>
              <a:t>Reveals common data sources.</a:t>
            </a:r>
          </a:p>
          <a:p>
            <a:pPr>
              <a:lnSpc>
                <a:spcPct val="81000"/>
              </a:lnSpc>
            </a:pPr>
            <a:r>
              <a:t>Displays breadth of data required.</a:t>
            </a:r>
          </a:p>
          <a:p>
            <a:pPr>
              <a:lnSpc>
                <a:spcPct val="81000"/>
              </a:lnSpc>
            </a:pPr>
            <a:r>
              <a:t>Caution: DECLARE assignment.</a:t>
            </a:r>
          </a:p>
        </p:txBody>
      </p:sp>
      <p:sp>
        <p:nvSpPr>
          <p:cNvPr id="2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7" name="Title 1"/>
          <p:cNvSpPr txBox="1"/>
          <p:nvPr>
            <p:ph type="title"/>
          </p:nvPr>
        </p:nvSpPr>
        <p:spPr>
          <a:prstGeom prst="rect">
            <a:avLst/>
          </a:prstGeom>
        </p:spPr>
        <p:txBody>
          <a:bodyPr/>
          <a:lstStyle/>
          <a:p>
            <a:pPr/>
            <a:r>
              <a:t>One SELECT to rule them all.</a:t>
            </a:r>
          </a:p>
        </p:txBody>
      </p:sp>
      <p:sp>
        <p:nvSpPr>
          <p:cNvPr id="228" name="Content Placeholder 2"/>
          <p:cNvSpPr txBox="1"/>
          <p:nvPr>
            <p:ph type="body" idx="1"/>
          </p:nvPr>
        </p:nvSpPr>
        <p:spPr>
          <a:prstGeom prst="rect">
            <a:avLst/>
          </a:prstGeom>
        </p:spPr>
        <p:txBody>
          <a:bodyPr/>
          <a:lstStyle/>
          <a:p>
            <a:pPr/>
            <a:r>
              <a:t>Gather scattered SELECT statements at top.</a:t>
            </a:r>
          </a:p>
          <a:p>
            <a:pPr/>
            <a:r>
              <a:t>Reveals duplication.</a:t>
            </a:r>
          </a:p>
          <a:p>
            <a:pPr/>
            <a:r>
              <a:t>Prepares for separation.</a:t>
            </a:r>
          </a:p>
          <a:p>
            <a:pPr/>
            <a:r>
              <a:t>Prepares for shorter transactions.</a:t>
            </a:r>
          </a:p>
          <a:p>
            <a:pPr/>
            <a:r>
              <a:t>Use a single SELECT with fancy SQL if practical.</a:t>
            </a:r>
          </a:p>
        </p:txBody>
      </p:sp>
      <p:sp>
        <p:nvSpPr>
          <p:cNvPr id="2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33" name="Title 1"/>
          <p:cNvSpPr txBox="1"/>
          <p:nvPr>
            <p:ph type="title"/>
          </p:nvPr>
        </p:nvSpPr>
        <p:spPr>
          <a:prstGeom prst="rect">
            <a:avLst/>
          </a:prstGeom>
        </p:spPr>
        <p:txBody>
          <a:bodyPr/>
          <a:lstStyle/>
          <a:p>
            <a:pPr/>
            <a:r>
              <a:t>Measure twice, cut once.</a:t>
            </a:r>
          </a:p>
        </p:txBody>
      </p:sp>
      <p:sp>
        <p:nvSpPr>
          <p:cNvPr id="234" name="Content Placeholder 2"/>
          <p:cNvSpPr txBox="1"/>
          <p:nvPr>
            <p:ph type="body" idx="1"/>
          </p:nvPr>
        </p:nvSpPr>
        <p:spPr>
          <a:prstGeom prst="rect">
            <a:avLst/>
          </a:prstGeom>
        </p:spPr>
        <p:txBody>
          <a:bodyPr/>
          <a:lstStyle/>
          <a:p>
            <a:pPr/>
            <a:r>
              <a:t>Find INSERT/UPDATE/DELETE.</a:t>
            </a:r>
          </a:p>
          <a:p>
            <a:pPr/>
            <a:r>
              <a:t>Replace with variables SETs.</a:t>
            </a:r>
          </a:p>
          <a:p>
            <a:pPr/>
            <a:r>
              <a:t>Move data modification to end of proc.</a:t>
            </a:r>
          </a:p>
          <a:p>
            <a:pPr/>
            <a:r>
              <a:t>Results in 3 main sections:</a:t>
            </a:r>
          </a:p>
          <a:p>
            <a:pPr lvl="1" marL="685800" indent="-228600"/>
            <a:r>
              <a:t>Data gathering.</a:t>
            </a:r>
          </a:p>
          <a:p>
            <a:pPr lvl="1" marL="685800" indent="-228600"/>
            <a:r>
              <a:t>Computation</a:t>
            </a:r>
          </a:p>
          <a:p>
            <a:pPr lvl="1" marL="685800" indent="-228600"/>
            <a:r>
              <a:t>Data modification.</a:t>
            </a:r>
          </a:p>
        </p:txBody>
      </p:sp>
      <p:sp>
        <p:nvSpPr>
          <p:cNvPr id="2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39" name="Title 1"/>
          <p:cNvSpPr txBox="1"/>
          <p:nvPr>
            <p:ph type="title"/>
          </p:nvPr>
        </p:nvSpPr>
        <p:spPr>
          <a:prstGeom prst="rect">
            <a:avLst/>
          </a:prstGeom>
        </p:spPr>
        <p:txBody>
          <a:bodyPr/>
          <a:lstStyle/>
          <a:p>
            <a:pPr/>
            <a:r>
              <a:t>Cases of CASES</a:t>
            </a:r>
          </a:p>
        </p:txBody>
      </p:sp>
      <p:sp>
        <p:nvSpPr>
          <p:cNvPr id="240" name="Content Placeholder 2"/>
          <p:cNvSpPr txBox="1"/>
          <p:nvPr>
            <p:ph type="body" idx="1"/>
          </p:nvPr>
        </p:nvSpPr>
        <p:spPr>
          <a:prstGeom prst="rect">
            <a:avLst/>
          </a:prstGeom>
        </p:spPr>
        <p:txBody>
          <a:bodyPr/>
          <a:lstStyle/>
          <a:p>
            <a:pPr/>
            <a:r>
              <a:t>What's left? Logic.</a:t>
            </a:r>
          </a:p>
          <a:p>
            <a:pPr/>
            <a:r>
              <a:t>Lots of IFs, SETs, and calculations.</a:t>
            </a:r>
          </a:p>
          <a:p>
            <a:pPr/>
            <a:r>
              <a:t>Pull it all together in one giant statement.</a:t>
            </a:r>
          </a:p>
          <a:p>
            <a:pPr/>
            <a:r>
              <a:t>Usually performs better.</a:t>
            </a:r>
          </a:p>
          <a:p>
            <a:pPr/>
            <a:r>
              <a:t>Can be clearer.</a:t>
            </a:r>
          </a:p>
          <a:p>
            <a:pPr/>
            <a:r>
              <a:t>Can reduce code.</a:t>
            </a:r>
          </a:p>
          <a:p>
            <a:pPr/>
            <a:r>
              <a:t>Prepares for separation.</a:t>
            </a:r>
          </a:p>
          <a:p>
            <a:pPr/>
            <a:r>
              <a:t>CASE, Derived Tables, and CTEs are your friends.</a:t>
            </a:r>
          </a:p>
        </p:txBody>
      </p:sp>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45" name="Title 1"/>
          <p:cNvSpPr txBox="1"/>
          <p:nvPr>
            <p:ph type="title"/>
          </p:nvPr>
        </p:nvSpPr>
        <p:spPr>
          <a:prstGeom prst="rect">
            <a:avLst/>
          </a:prstGeom>
        </p:spPr>
        <p:txBody>
          <a:bodyPr/>
          <a:lstStyle/>
          <a:p>
            <a:pPr/>
            <a:r>
              <a:t>Building Blocks</a:t>
            </a:r>
          </a:p>
        </p:txBody>
      </p:sp>
      <p:sp>
        <p:nvSpPr>
          <p:cNvPr id="246" name="Content Placeholder 2"/>
          <p:cNvSpPr txBox="1"/>
          <p:nvPr>
            <p:ph type="body" idx="1"/>
          </p:nvPr>
        </p:nvSpPr>
        <p:spPr>
          <a:prstGeom prst="rect">
            <a:avLst/>
          </a:prstGeom>
        </p:spPr>
        <p:txBody>
          <a:bodyPr/>
          <a:lstStyle/>
          <a:p>
            <a:pPr/>
            <a:r>
              <a:t>Still one procedure = Still a monolith.</a:t>
            </a:r>
          </a:p>
          <a:p>
            <a:pPr/>
            <a:r>
              <a:t>Separate</a:t>
            </a:r>
          </a:p>
          <a:p>
            <a:pPr lvl="1" marL="685800" indent="-228600"/>
            <a:r>
              <a:t>Data Gathering -&gt; Inline UDFs</a:t>
            </a:r>
          </a:p>
          <a:p>
            <a:pPr lvl="1" marL="685800" indent="-228600"/>
            <a:r>
              <a:t>Calculation -&gt; Inline UDF.</a:t>
            </a:r>
          </a:p>
          <a:p>
            <a:pPr/>
            <a:r>
              <a:t>Allows data gathering re-use.</a:t>
            </a:r>
          </a:p>
          <a:p>
            <a:pPr/>
            <a:r>
              <a:t>Allows testing suite for business rules.</a:t>
            </a:r>
          </a:p>
          <a:p>
            <a:pPr/>
            <a:r>
              <a:t>Allows read-only monolith actions.</a:t>
            </a:r>
          </a:p>
        </p:txBody>
      </p:sp>
      <p:sp>
        <p:nvSpPr>
          <p:cNvPr id="2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1" name="Title 1"/>
          <p:cNvSpPr txBox="1"/>
          <p:nvPr>
            <p:ph type="title"/>
          </p:nvPr>
        </p:nvSpPr>
        <p:spPr>
          <a:prstGeom prst="rect">
            <a:avLst/>
          </a:prstGeom>
          <a:gradFill>
            <a:gsLst>
              <a:gs pos="0">
                <a:srgbClr val="FFFFFF"/>
              </a:gs>
              <a:gs pos="100000">
                <a:srgbClr val="FFFFFF">
                  <a:alpha val="70333"/>
                </a:srgbClr>
              </a:gs>
            </a:gsLst>
          </a:gradFill>
        </p:spPr>
        <p:txBody>
          <a:bodyPr/>
          <a:lstStyle/>
          <a:p>
            <a:pPr/>
            <a:r>
              <a:t>It’s all better now…</a:t>
            </a:r>
          </a:p>
        </p:txBody>
      </p:sp>
      <p:sp>
        <p:nvSpPr>
          <p:cNvPr id="252" name="Text Placeholder 3"/>
          <p:cNvSpPr txBox="1"/>
          <p:nvPr>
            <p:ph type="body" sz="quarter" idx="1"/>
          </p:nvPr>
        </p:nvSpPr>
        <p:spPr>
          <a:xfrm>
            <a:off x="839787" y="1984560"/>
            <a:ext cx="5157788" cy="520516"/>
          </a:xfrm>
          <a:prstGeom prst="rect">
            <a:avLst/>
          </a:prstGeom>
          <a:gradFill>
            <a:gsLst>
              <a:gs pos="0">
                <a:srgbClr val="FFFFFF"/>
              </a:gs>
              <a:gs pos="100000">
                <a:srgbClr val="FFFFFF">
                  <a:alpha val="70333"/>
                </a:srgbClr>
              </a:gs>
            </a:gsLst>
          </a:gradFill>
        </p:spPr>
        <p:txBody>
          <a:bodyPr/>
          <a:lstStyle/>
          <a:p>
            <a:pPr/>
            <a:r>
              <a:t>Monolith</a:t>
            </a:r>
          </a:p>
        </p:txBody>
      </p:sp>
      <p:sp>
        <p:nvSpPr>
          <p:cNvPr id="253" name="Content Placeholder 2"/>
          <p:cNvSpPr txBox="1"/>
          <p:nvPr/>
        </p:nvSpPr>
        <p:spPr>
          <a:xfrm>
            <a:off x="839787" y="2505075"/>
            <a:ext cx="5157788" cy="3684588"/>
          </a:xfrm>
          <a:prstGeom prst="rect">
            <a:avLst/>
          </a:prstGeom>
          <a:gradFill>
            <a:gsLst>
              <a:gs pos="0">
                <a:srgbClr val="FFFFFF"/>
              </a:gs>
              <a:gs pos="100000">
                <a:srgbClr val="FFFFFF">
                  <a:alpha val="70333"/>
                </a:srgbClr>
              </a:gs>
            </a:gsLst>
          </a:gradFill>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marL="685800" indent="-228600">
              <a:lnSpc>
                <a:spcPct val="90000"/>
              </a:lnSpc>
              <a:spcBef>
                <a:spcPts val="500"/>
              </a:spcBef>
              <a:buSzPct val="100000"/>
              <a:buFont typeface="Arial"/>
              <a:buChar char="•"/>
              <a:defRPr sz="2400"/>
            </a:pPr>
            <a:r>
              <a:t>Usually evolves over time.</a:t>
            </a:r>
          </a:p>
          <a:p>
            <a:pPr lvl="1" marL="685800" indent="-228600">
              <a:lnSpc>
                <a:spcPct val="90000"/>
              </a:lnSpc>
              <a:spcBef>
                <a:spcPts val="500"/>
              </a:spcBef>
              <a:buSzPct val="100000"/>
              <a:buFont typeface="Arial"/>
              <a:buChar char="•"/>
              <a:defRPr sz="2400"/>
            </a:pPr>
            <a:r>
              <a:t>Long.</a:t>
            </a:r>
          </a:p>
          <a:p>
            <a:pPr lvl="1" marL="685800" indent="-228600">
              <a:lnSpc>
                <a:spcPct val="90000"/>
              </a:lnSpc>
              <a:spcBef>
                <a:spcPts val="500"/>
              </a:spcBef>
              <a:buSzPct val="100000"/>
              <a:buFont typeface="Arial"/>
              <a:buChar char="•"/>
              <a:defRPr sz="2400"/>
            </a:pPr>
            <a:r>
              <a:t>Does multiple things.</a:t>
            </a:r>
          </a:p>
          <a:p>
            <a:pPr lvl="1" marL="685800" indent="-228600">
              <a:lnSpc>
                <a:spcPct val="90000"/>
              </a:lnSpc>
              <a:spcBef>
                <a:spcPts val="500"/>
              </a:spcBef>
              <a:buSzPct val="100000"/>
              <a:buFont typeface="Arial"/>
              <a:buChar char="•"/>
              <a:defRPr sz="2400"/>
            </a:pPr>
            <a:r>
              <a:t>Often repetitious.</a:t>
            </a:r>
          </a:p>
          <a:p>
            <a:pPr lvl="1" marL="685800" indent="-228600">
              <a:lnSpc>
                <a:spcPct val="90000"/>
              </a:lnSpc>
              <a:spcBef>
                <a:spcPts val="500"/>
              </a:spcBef>
              <a:buSzPct val="100000"/>
              <a:buFont typeface="Arial"/>
              <a:buChar char="•"/>
              <a:defRPr sz="2400"/>
            </a:pPr>
            <a:r>
              <a:t>Often disorganized.</a:t>
            </a:r>
          </a:p>
          <a:p>
            <a:pPr lvl="1" marL="685800" indent="-228600">
              <a:lnSpc>
                <a:spcPct val="90000"/>
              </a:lnSpc>
              <a:spcBef>
                <a:spcPts val="500"/>
              </a:spcBef>
              <a:buSzPct val="100000"/>
              <a:buFont typeface="Arial"/>
              <a:buChar char="•"/>
              <a:defRPr sz="2400"/>
            </a:pPr>
            <a:r>
              <a:t>“Big ball of mud.”</a:t>
            </a:r>
          </a:p>
          <a:p>
            <a:pPr lvl="1" marL="685800" indent="-228600">
              <a:lnSpc>
                <a:spcPct val="90000"/>
              </a:lnSpc>
              <a:spcBef>
                <a:spcPts val="500"/>
              </a:spcBef>
              <a:buSzPct val="100000"/>
              <a:buFont typeface="Arial"/>
              <a:buChar char="•"/>
              <a:defRPr sz="2400"/>
            </a:pPr>
            <a:r>
              <a:t>Fragile.</a:t>
            </a:r>
          </a:p>
          <a:p>
            <a:pPr lvl="1" marL="685800" indent="-228600">
              <a:lnSpc>
                <a:spcPct val="90000"/>
              </a:lnSpc>
              <a:spcBef>
                <a:spcPts val="500"/>
              </a:spcBef>
              <a:buSzPct val="100000"/>
              <a:buFont typeface="Arial"/>
              <a:buChar char="•"/>
              <a:defRPr sz="2400"/>
            </a:pPr>
            <a:r>
              <a:t>Untestable.</a:t>
            </a:r>
          </a:p>
          <a:p>
            <a:pPr lvl="1" marL="685800" indent="-228600">
              <a:lnSpc>
                <a:spcPct val="90000"/>
              </a:lnSpc>
              <a:spcBef>
                <a:spcPts val="500"/>
              </a:spcBef>
              <a:buSzPct val="100000"/>
              <a:buFont typeface="Arial"/>
              <a:buChar char="•"/>
              <a:defRPr sz="2400"/>
            </a:pPr>
            <a:r>
              <a:t>Scary.</a:t>
            </a:r>
          </a:p>
        </p:txBody>
      </p:sp>
      <p:sp>
        <p:nvSpPr>
          <p:cNvPr id="254" name="Text Placeholder 4"/>
          <p:cNvSpPr/>
          <p:nvPr>
            <p:ph type="body" idx="13"/>
          </p:nvPr>
        </p:nvSpPr>
        <p:spPr>
          <a:xfrm>
            <a:off x="6172200" y="1984560"/>
            <a:ext cx="5183188" cy="520516"/>
          </a:xfrm>
          <a:prstGeom prst="rect">
            <a:avLst/>
          </a:prstGeom>
          <a:gradFill>
            <a:gsLst>
              <a:gs pos="0">
                <a:srgbClr val="FFFFFF"/>
              </a:gs>
              <a:gs pos="100000">
                <a:srgbClr val="FFFFFF">
                  <a:alpha val="70333"/>
                </a:srgbClr>
              </a:gs>
            </a:gsLst>
          </a:gradFill>
          <a:extLst>
            <a:ext uri="{C572A759-6A51-4108-AA02-DFA0A04FC94B}">
              <ma14:wrappingTextBoxFlag xmlns:ma14="http://schemas.microsoft.com/office/mac/drawingml/2011/main" val="1"/>
            </a:ext>
          </a:extLst>
        </p:spPr>
        <p:txBody>
          <a:bodyPr/>
          <a:lstStyle>
            <a:lvl1pPr marL="0" indent="0">
              <a:buSzTx/>
              <a:buFontTx/>
              <a:buNone/>
              <a:defRPr b="1" sz="2400"/>
            </a:lvl1pPr>
          </a:lstStyle>
          <a:p>
            <a:pPr/>
            <a:r>
              <a:t>Reformed monolith.</a:t>
            </a:r>
          </a:p>
        </p:txBody>
      </p:sp>
      <p:sp>
        <p:nvSpPr>
          <p:cNvPr id="255" name="Content Placeholder 5"/>
          <p:cNvSpPr txBox="1"/>
          <p:nvPr/>
        </p:nvSpPr>
        <p:spPr>
          <a:xfrm>
            <a:off x="6172200" y="2505075"/>
            <a:ext cx="5183188" cy="3684588"/>
          </a:xfrm>
          <a:prstGeom prst="rect">
            <a:avLst/>
          </a:prstGeom>
          <a:gradFill>
            <a:gsLst>
              <a:gs pos="0">
                <a:srgbClr val="FFFFFF"/>
              </a:gs>
              <a:gs pos="100000">
                <a:srgbClr val="FFFFFF">
                  <a:alpha val="70333"/>
                </a:srgbClr>
              </a:gs>
            </a:gsLst>
          </a:gradFill>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marL="685800" indent="-228600">
              <a:lnSpc>
                <a:spcPct val="90000"/>
              </a:lnSpc>
              <a:spcBef>
                <a:spcPts val="500"/>
              </a:spcBef>
              <a:buSzPct val="100000"/>
              <a:buFont typeface="Arial"/>
              <a:buChar char="•"/>
              <a:defRPr sz="2400"/>
            </a:pPr>
            <a:r>
              <a:t>Recently written.</a:t>
            </a:r>
          </a:p>
          <a:p>
            <a:pPr lvl="1" marL="685800" indent="-228600">
              <a:lnSpc>
                <a:spcPct val="90000"/>
              </a:lnSpc>
              <a:spcBef>
                <a:spcPts val="500"/>
              </a:spcBef>
              <a:buSzPct val="100000"/>
              <a:buFont typeface="Arial"/>
              <a:buChar char="•"/>
              <a:defRPr sz="2400"/>
            </a:pPr>
            <a:r>
              <a:t>Short.</a:t>
            </a:r>
          </a:p>
          <a:p>
            <a:pPr lvl="1" marL="685800" indent="-228600">
              <a:lnSpc>
                <a:spcPct val="90000"/>
              </a:lnSpc>
              <a:spcBef>
                <a:spcPts val="500"/>
              </a:spcBef>
              <a:buSzPct val="100000"/>
              <a:buFont typeface="Arial"/>
              <a:buChar char="•"/>
              <a:defRPr sz="2400"/>
            </a:pPr>
            <a:r>
              <a:t>Orchestrates multiple things.</a:t>
            </a:r>
          </a:p>
          <a:p>
            <a:pPr lvl="1" marL="685800" indent="-228600">
              <a:lnSpc>
                <a:spcPct val="90000"/>
              </a:lnSpc>
              <a:spcBef>
                <a:spcPts val="500"/>
              </a:spcBef>
              <a:buSzPct val="100000"/>
              <a:buFont typeface="Arial"/>
              <a:buChar char="•"/>
              <a:defRPr sz="2400"/>
            </a:pPr>
            <a:r>
              <a:t>Repeated code eliminated.</a:t>
            </a:r>
          </a:p>
          <a:p>
            <a:pPr lvl="1" marL="685800" indent="-228600">
              <a:lnSpc>
                <a:spcPct val="90000"/>
              </a:lnSpc>
              <a:spcBef>
                <a:spcPts val="500"/>
              </a:spcBef>
              <a:buSzPct val="100000"/>
              <a:buFont typeface="Arial"/>
              <a:buChar char="•"/>
              <a:defRPr sz="2400"/>
            </a:pPr>
            <a:r>
              <a:t>Organized into functions.</a:t>
            </a:r>
          </a:p>
          <a:p>
            <a:pPr lvl="1" marL="685800" indent="-228600">
              <a:lnSpc>
                <a:spcPct val="90000"/>
              </a:lnSpc>
              <a:spcBef>
                <a:spcPts val="500"/>
              </a:spcBef>
              <a:buSzPct val="100000"/>
              <a:buFont typeface="Arial"/>
              <a:buChar char="•"/>
              <a:defRPr sz="2400"/>
            </a:pPr>
            <a:r>
              <a:t>Vials of reagents to mix.</a:t>
            </a:r>
          </a:p>
          <a:p>
            <a:pPr lvl="1" marL="685800" indent="-228600">
              <a:lnSpc>
                <a:spcPct val="90000"/>
              </a:lnSpc>
              <a:spcBef>
                <a:spcPts val="500"/>
              </a:spcBef>
              <a:buSzPct val="100000"/>
              <a:buFont typeface="Arial"/>
              <a:buChar char="•"/>
              <a:defRPr sz="2400"/>
            </a:pPr>
            <a:r>
              <a:t>Problems isolated.</a:t>
            </a:r>
          </a:p>
          <a:p>
            <a:pPr lvl="1" marL="685800" indent="-228600">
              <a:lnSpc>
                <a:spcPct val="90000"/>
              </a:lnSpc>
              <a:spcBef>
                <a:spcPts val="500"/>
              </a:spcBef>
              <a:buSzPct val="100000"/>
              <a:buFont typeface="Arial"/>
              <a:buChar char="•"/>
              <a:defRPr sz="2400"/>
            </a:pPr>
            <a:r>
              <a:t>Testable.</a:t>
            </a:r>
          </a:p>
          <a:p>
            <a:pPr lvl="1" marL="685800" indent="-228600">
              <a:lnSpc>
                <a:spcPct val="90000"/>
              </a:lnSpc>
              <a:spcBef>
                <a:spcPts val="500"/>
              </a:spcBef>
              <a:buSzPct val="100000"/>
              <a:buFont typeface="Arial"/>
              <a:buChar char="•"/>
              <a:defRPr sz="2400"/>
            </a:pPr>
            <a:r>
              <a:t>Benign.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Title 1"/>
          <p:cNvSpPr txBox="1"/>
          <p:nvPr>
            <p:ph type="title"/>
          </p:nvPr>
        </p:nvSpPr>
        <p:spPr>
          <a:prstGeom prst="rect">
            <a:avLst/>
          </a:prstGeom>
        </p:spPr>
        <p:txBody>
          <a:bodyPr/>
          <a:lstStyle/>
          <a:p>
            <a:pPr/>
            <a:r>
              <a:t>Monowhat?</a:t>
            </a:r>
          </a:p>
        </p:txBody>
      </p:sp>
      <p:sp>
        <p:nvSpPr>
          <p:cNvPr id="123" name="Content Placeholder 2"/>
          <p:cNvSpPr txBox="1"/>
          <p:nvPr>
            <p:ph type="body" idx="1"/>
          </p:nvPr>
        </p:nvSpPr>
        <p:spPr>
          <a:prstGeom prst="rect">
            <a:avLst/>
          </a:prstGeom>
        </p:spPr>
        <p:txBody>
          <a:bodyPr/>
          <a:lstStyle/>
          <a:p>
            <a:pPr/>
            <a:r>
              <a:t>Monolith</a:t>
            </a:r>
          </a:p>
          <a:p>
            <a:pPr lvl="1" marL="685800" indent="-228600">
              <a:spcBef>
                <a:spcPts val="500"/>
              </a:spcBef>
              <a:defRPr sz="2400"/>
            </a:pPr>
            <a:r>
              <a:t>Usually evolves over time.</a:t>
            </a:r>
          </a:p>
          <a:p>
            <a:pPr lvl="1" marL="685800" indent="-228600">
              <a:spcBef>
                <a:spcPts val="500"/>
              </a:spcBef>
              <a:defRPr sz="2400"/>
            </a:pPr>
            <a:r>
              <a:t>Long.</a:t>
            </a:r>
          </a:p>
          <a:p>
            <a:pPr lvl="1" marL="685800" indent="-228600">
              <a:spcBef>
                <a:spcPts val="500"/>
              </a:spcBef>
              <a:defRPr sz="2400"/>
            </a:pPr>
            <a:r>
              <a:t>Does multiple things.</a:t>
            </a:r>
          </a:p>
          <a:p>
            <a:pPr lvl="1" marL="685800" indent="-228600">
              <a:spcBef>
                <a:spcPts val="500"/>
              </a:spcBef>
              <a:defRPr sz="2400"/>
            </a:pPr>
            <a:r>
              <a:t>Often repetitious.</a:t>
            </a:r>
          </a:p>
          <a:p>
            <a:pPr lvl="1" marL="685800" indent="-228600">
              <a:spcBef>
                <a:spcPts val="500"/>
              </a:spcBef>
              <a:defRPr sz="2400"/>
            </a:pPr>
            <a:r>
              <a:t>Often disorganized.</a:t>
            </a:r>
          </a:p>
          <a:p>
            <a:pPr lvl="1" marL="685800" indent="-228600">
              <a:spcBef>
                <a:spcPts val="500"/>
              </a:spcBef>
              <a:defRPr sz="2400"/>
            </a:pPr>
            <a:r>
              <a:t>“Big ball of mud.”</a:t>
            </a:r>
          </a:p>
          <a:p>
            <a:pPr lvl="1" marL="685800" indent="-228600">
              <a:spcBef>
                <a:spcPts val="500"/>
              </a:spcBef>
              <a:defRPr sz="2400"/>
            </a:pPr>
            <a:r>
              <a:t>Fragile.</a:t>
            </a:r>
          </a:p>
          <a:p>
            <a:pPr lvl="1" marL="685800" indent="-228600">
              <a:spcBef>
                <a:spcPts val="500"/>
              </a:spcBef>
              <a:defRPr sz="2400"/>
            </a:pPr>
            <a:r>
              <a:t>Untestable.</a:t>
            </a:r>
          </a:p>
          <a:p>
            <a:pPr lvl="1" marL="685800" indent="-228600">
              <a:spcBef>
                <a:spcPts val="500"/>
              </a:spcBef>
              <a:defRPr sz="2400"/>
            </a:pPr>
            <a:r>
              <a:t>Scary.</a:t>
            </a:r>
          </a:p>
        </p:txBody>
      </p:sp>
      <p:sp>
        <p:nvSpPr>
          <p:cNvPr id="124" name="Slide Number"/>
          <p:cNvSpPr txBox="1"/>
          <p:nvPr>
            <p:ph type="sldNum" sz="quarter" idx="2"/>
          </p:nvPr>
        </p:nvSpPr>
        <p:spPr>
          <a:xfrm>
            <a:off x="2175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8" name="RileyAtThatConference.jpeg" descr="RileyAtThatConference.jpeg"/>
          <p:cNvPicPr>
            <a:picLocks noChangeAspect="1"/>
          </p:cNvPicPr>
          <p:nvPr/>
        </p:nvPicPr>
        <p:blipFill>
          <a:blip r:embed="rId2">
            <a:extLst/>
          </a:blip>
          <a:stretch>
            <a:fillRect/>
          </a:stretch>
        </p:blipFill>
        <p:spPr>
          <a:xfrm>
            <a:off x="3922" y="-1"/>
            <a:ext cx="5143501" cy="6858001"/>
          </a:xfrm>
          <a:prstGeom prst="rect">
            <a:avLst/>
          </a:prstGeom>
          <a:ln w="12700">
            <a:miter lim="400000"/>
          </a:ln>
        </p:spPr>
      </p:pic>
      <p:sp>
        <p:nvSpPr>
          <p:cNvPr id="259" name="Riley Wheeler Major"/>
          <p:cNvSpPr txBox="1"/>
          <p:nvPr/>
        </p:nvSpPr>
        <p:spPr>
          <a:xfrm>
            <a:off x="5441990" y="313590"/>
            <a:ext cx="5592029" cy="7699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800"/>
            </a:lvl1pPr>
          </a:lstStyle>
          <a:p>
            <a:pPr/>
            <a:r>
              <a:t>Riley Wheeler Major</a:t>
            </a:r>
          </a:p>
        </p:txBody>
      </p:sp>
      <p:sp>
        <p:nvSpPr>
          <p:cNvPr id="260" name="Enterprise Architect…"/>
          <p:cNvSpPr txBox="1"/>
          <p:nvPr/>
        </p:nvSpPr>
        <p:spPr>
          <a:xfrm>
            <a:off x="5385096" y="5478003"/>
            <a:ext cx="5922949" cy="114328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600"/>
            </a:pPr>
            <a:r>
              <a:t>Enterprise Architect</a:t>
            </a:r>
          </a:p>
          <a:p>
            <a:pPr>
              <a:defRPr sz="3600"/>
            </a:pPr>
            <a:r>
              <a:t>Manna Freight Systems, Inc.</a:t>
            </a:r>
          </a:p>
        </p:txBody>
      </p:sp>
      <p:pic>
        <p:nvPicPr>
          <p:cNvPr id="261" name="pasted-image.tiff" descr="pasted-image.tiff"/>
          <p:cNvPicPr>
            <a:picLocks noChangeAspect="1"/>
          </p:cNvPicPr>
          <p:nvPr/>
        </p:nvPicPr>
        <p:blipFill>
          <a:blip r:embed="rId3">
            <a:extLst/>
          </a:blip>
          <a:stretch>
            <a:fillRect/>
          </a:stretch>
        </p:blipFill>
        <p:spPr>
          <a:xfrm>
            <a:off x="5451045" y="4139921"/>
            <a:ext cx="4733005" cy="1053094"/>
          </a:xfrm>
          <a:prstGeom prst="rect">
            <a:avLst/>
          </a:prstGeom>
          <a:ln w="12700">
            <a:miter lim="400000"/>
          </a:ln>
        </p:spPr>
      </p:pic>
      <p:sp>
        <p:nvSpPr>
          <p:cNvPr id="262" name="ThatConf@RileyMajor.com…"/>
          <p:cNvSpPr txBox="1"/>
          <p:nvPr/>
        </p:nvSpPr>
        <p:spPr>
          <a:xfrm>
            <a:off x="5451045" y="1506713"/>
            <a:ext cx="6328749" cy="22100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pPr>
            <a:r>
              <a:rPr u="sng">
                <a:solidFill>
                  <a:srgbClr val="0563C1"/>
                </a:solidFill>
                <a:uFill>
                  <a:solidFill>
                    <a:srgbClr val="0563C1"/>
                  </a:solidFill>
                </a:uFill>
                <a:hlinkClick r:id="rId4" invalidUrl="" action="" tgtFrame="" tooltip="" history="1" highlightClick="0" endSnd="0"/>
              </a:rPr>
              <a:t>ThatConf@RileyMajor.com</a:t>
            </a:r>
          </a:p>
          <a:p>
            <a:pPr>
              <a:defRPr sz="3600"/>
            </a:pPr>
            <a:r>
              <a:rPr u="sng">
                <a:solidFill>
                  <a:srgbClr val="0563C1"/>
                </a:solidFill>
                <a:uFill>
                  <a:solidFill>
                    <a:srgbClr val="0563C1"/>
                  </a:solidFill>
                </a:uFill>
                <a:hlinkClick r:id="rId5" invalidUrl="" action="" tgtFrame="" tooltip="" history="1" highlightClick="0" endSnd="0"/>
              </a:rPr>
              <a:t>twitter.com/rileymajor</a:t>
            </a:r>
          </a:p>
          <a:p>
            <a:pPr>
              <a:defRPr sz="3600"/>
            </a:pPr>
            <a:r>
              <a:rPr u="sng">
                <a:solidFill>
                  <a:srgbClr val="0563C1"/>
                </a:solidFill>
                <a:uFill>
                  <a:solidFill>
                    <a:srgbClr val="0563C1"/>
                  </a:solidFill>
                </a:uFill>
                <a:hlinkClick r:id="rId6" invalidUrl="" action="" tgtFrame="" tooltip="" history="1" highlightClick="0" endSnd="0"/>
              </a:rPr>
              <a:t>github.com/rileymajor</a:t>
            </a:r>
          </a:p>
          <a:p>
            <a:pPr>
              <a:defRPr sz="3600"/>
            </a:pPr>
            <a:r>
              <a:rPr u="sng">
                <a:solidFill>
                  <a:srgbClr val="0563C1"/>
                </a:solidFill>
                <a:uFill>
                  <a:solidFill>
                    <a:srgbClr val="0563C1"/>
                  </a:solidFill>
                </a:uFill>
                <a:hlinkClick r:id="rId7" invalidUrl="" action="" tgtFrame="" tooltip="" history="1" highlightClick="0" endSnd="0"/>
              </a:rPr>
              <a:t>linkedin.com/in/rileymajor/</a:t>
            </a:r>
          </a:p>
        </p:txBody>
      </p:sp>
      <p:pic>
        <p:nvPicPr>
          <p:cNvPr id="263" name="pasted-image.tiff" descr="pasted-image.tiff"/>
          <p:cNvPicPr>
            <a:picLocks noChangeAspect="1"/>
          </p:cNvPicPr>
          <p:nvPr/>
        </p:nvPicPr>
        <p:blipFill>
          <a:blip r:embed="rId8">
            <a:extLst/>
          </a:blip>
          <a:stretch>
            <a:fillRect/>
          </a:stretch>
        </p:blipFill>
        <p:spPr>
          <a:xfrm>
            <a:off x="10487799" y="4139921"/>
            <a:ext cx="1623449" cy="1623449"/>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Image Credits"/>
          <p:cNvSpPr txBox="1"/>
          <p:nvPr>
            <p:ph type="title"/>
          </p:nvPr>
        </p:nvSpPr>
        <p:spPr>
          <a:prstGeom prst="rect">
            <a:avLst/>
          </a:prstGeom>
        </p:spPr>
        <p:txBody>
          <a:bodyPr/>
          <a:lstStyle/>
          <a:p>
            <a:pPr/>
            <a:r>
              <a:t>Image Credits</a:t>
            </a:r>
          </a:p>
        </p:txBody>
      </p:sp>
      <p:sp>
        <p:nvSpPr>
          <p:cNvPr id="266" name="Title…"/>
          <p:cNvSpPr txBox="1"/>
          <p:nvPr>
            <p:ph type="body" idx="1"/>
          </p:nvPr>
        </p:nvSpPr>
        <p:spPr>
          <a:prstGeom prst="rect">
            <a:avLst/>
          </a:prstGeom>
        </p:spPr>
        <p:txBody>
          <a:bodyPr numCol="4" spcCol="525780"/>
          <a:lstStyle/>
          <a:p>
            <a:pPr marL="0" indent="0" defTabSz="393192">
              <a:spcBef>
                <a:spcPts val="400"/>
              </a:spcBef>
              <a:buSzTx/>
              <a:buFontTx/>
              <a:buNone/>
              <a:defRPr sz="602"/>
            </a:pPr>
            <a:r>
              <a:t>Title</a:t>
            </a:r>
          </a:p>
          <a:p>
            <a:pPr marL="0" indent="0" defTabSz="393192">
              <a:spcBef>
                <a:spcPts val="400"/>
              </a:spcBef>
              <a:buSzTx/>
              <a:buFontTx/>
              <a:buNone/>
              <a:defRPr sz="602"/>
            </a:pPr>
          </a:p>
          <a:p>
            <a:pPr marL="0" indent="0" defTabSz="393192">
              <a:spcBef>
                <a:spcPts val="400"/>
              </a:spcBef>
              <a:buSzTx/>
              <a:buFontTx/>
              <a:buNone/>
              <a:defRPr sz="602"/>
            </a:pPr>
            <a:r>
              <a:t>Sam Howzit Follow</a:t>
            </a:r>
          </a:p>
          <a:p>
            <a:pPr marL="0" indent="0" defTabSz="393192">
              <a:spcBef>
                <a:spcPts val="400"/>
              </a:spcBef>
              <a:buSzTx/>
              <a:buFontTx/>
              <a:buNone/>
              <a:defRPr sz="602"/>
            </a:pPr>
            <a:r>
              <a:t>Campfire</a:t>
            </a:r>
          </a:p>
          <a:p>
            <a:pPr marL="0" indent="0" defTabSz="393192">
              <a:spcBef>
                <a:spcPts val="400"/>
              </a:spcBef>
              <a:buSzTx/>
              <a:buFontTx/>
              <a:buNone/>
              <a:defRPr sz="602"/>
            </a:pPr>
            <a:r>
              <a:t>https://www.flickr.com/photos/aloha75/8608867490</a:t>
            </a:r>
          </a:p>
          <a:p>
            <a:pPr marL="0" indent="0" defTabSz="393192">
              <a:spcBef>
                <a:spcPts val="400"/>
              </a:spcBef>
              <a:buSzTx/>
              <a:buFontTx/>
              <a:buNone/>
              <a:defRPr sz="602"/>
            </a:pPr>
            <a:r>
              <a:t>8608867490_303df542c0_k.jpg</a:t>
            </a:r>
          </a:p>
          <a:p>
            <a:pPr marL="0" indent="0" defTabSz="393192">
              <a:spcBef>
                <a:spcPts val="400"/>
              </a:spcBef>
              <a:buSzTx/>
              <a:buFontTx/>
              <a:buNone/>
              <a:defRPr sz="602"/>
            </a:pPr>
          </a:p>
          <a:p>
            <a:pPr marL="0" indent="0" defTabSz="393192">
              <a:spcBef>
                <a:spcPts val="400"/>
              </a:spcBef>
              <a:buSzTx/>
              <a:buFontTx/>
              <a:buNone/>
              <a:defRPr sz="602"/>
            </a:pPr>
            <a:r>
              <a:t>Monolith</a:t>
            </a:r>
          </a:p>
          <a:p>
            <a:pPr marL="0" indent="0" defTabSz="393192">
              <a:spcBef>
                <a:spcPts val="400"/>
              </a:spcBef>
              <a:buSzTx/>
              <a:buFontTx/>
              <a:buNone/>
              <a:defRPr sz="602"/>
            </a:pPr>
          </a:p>
          <a:p>
            <a:pPr marL="0" indent="0" defTabSz="393192">
              <a:spcBef>
                <a:spcPts val="400"/>
              </a:spcBef>
              <a:buSzTx/>
              <a:buFontTx/>
              <a:buNone/>
              <a:defRPr sz="602"/>
            </a:pPr>
            <a:r>
              <a:t>Institute for the Study of the Ancient World Follow</a:t>
            </a:r>
          </a:p>
          <a:p>
            <a:pPr marL="0" indent="0" defTabSz="393192">
              <a:spcBef>
                <a:spcPts val="400"/>
              </a:spcBef>
              <a:buSzTx/>
              <a:buFontTx/>
              <a:buNone/>
              <a:defRPr sz="602"/>
            </a:pPr>
            <a:r>
              <a:t>The Mausoleum of Ateban (III)</a:t>
            </a:r>
          </a:p>
          <a:p>
            <a:pPr marL="0" indent="0" defTabSz="393192">
              <a:spcBef>
                <a:spcPts val="400"/>
              </a:spcBef>
              <a:buSzTx/>
              <a:buFontTx/>
              <a:buNone/>
              <a:defRPr sz="602"/>
            </a:pPr>
            <a:r>
              <a:t>https://www.flickr.com/photos/isawnyu/5834281724/</a:t>
            </a:r>
          </a:p>
          <a:p>
            <a:pPr marL="0" indent="0" defTabSz="393192">
              <a:spcBef>
                <a:spcPts val="400"/>
              </a:spcBef>
              <a:buSzTx/>
              <a:buFontTx/>
              <a:buNone/>
              <a:defRPr sz="602"/>
            </a:pPr>
            <a:r>
              <a:t>5834281724_99511f0d3a_o.jpg</a:t>
            </a:r>
          </a:p>
          <a:p>
            <a:pPr marL="0" indent="0" defTabSz="393192">
              <a:spcBef>
                <a:spcPts val="400"/>
              </a:spcBef>
              <a:buSzTx/>
              <a:buFontTx/>
              <a:buNone/>
              <a:defRPr sz="602"/>
            </a:pPr>
          </a:p>
          <a:p>
            <a:pPr marL="0" indent="0" defTabSz="393192">
              <a:spcBef>
                <a:spcPts val="400"/>
              </a:spcBef>
              <a:buSzTx/>
              <a:buFontTx/>
              <a:buNone/>
              <a:defRPr sz="602"/>
            </a:pPr>
            <a:r>
              <a:t>Layers</a:t>
            </a:r>
          </a:p>
          <a:p>
            <a:pPr marL="0" indent="0" defTabSz="393192">
              <a:spcBef>
                <a:spcPts val="400"/>
              </a:spcBef>
              <a:buSzTx/>
              <a:buFontTx/>
              <a:buNone/>
              <a:defRPr sz="602"/>
            </a:pPr>
          </a:p>
          <a:p>
            <a:pPr marL="0" indent="0" defTabSz="393192">
              <a:spcBef>
                <a:spcPts val="400"/>
              </a:spcBef>
              <a:buSzTx/>
              <a:buFontTx/>
              <a:buNone/>
              <a:defRPr sz="602"/>
            </a:pPr>
            <a:r>
              <a:t>John Fowler</a:t>
            </a:r>
          </a:p>
          <a:p>
            <a:pPr marL="0" indent="0" defTabSz="393192">
              <a:spcBef>
                <a:spcPts val="400"/>
              </a:spcBef>
              <a:buSzTx/>
              <a:buFontTx/>
              <a:buNone/>
              <a:defRPr sz="602"/>
            </a:pPr>
            <a:r>
              <a:t>Layers</a:t>
            </a:r>
          </a:p>
          <a:p>
            <a:pPr marL="0" indent="0" defTabSz="393192">
              <a:spcBef>
                <a:spcPts val="400"/>
              </a:spcBef>
              <a:buSzTx/>
              <a:buFontTx/>
              <a:buNone/>
              <a:defRPr sz="602"/>
            </a:pPr>
            <a:r>
              <a:t>https://www.flickr.com/photos/snowpeak/12547422744/</a:t>
            </a:r>
          </a:p>
          <a:p>
            <a:pPr marL="0" indent="0" defTabSz="393192">
              <a:spcBef>
                <a:spcPts val="400"/>
              </a:spcBef>
              <a:buSzTx/>
              <a:buFontTx/>
              <a:buNone/>
              <a:defRPr sz="602"/>
            </a:pPr>
            <a:r>
              <a:t>12547422744_77bf3b1337_k.jpg</a:t>
            </a:r>
          </a:p>
          <a:p>
            <a:pPr marL="0" indent="0" defTabSz="393192">
              <a:spcBef>
                <a:spcPts val="400"/>
              </a:spcBef>
              <a:buSzTx/>
              <a:buFontTx/>
              <a:buNone/>
              <a:defRPr sz="602"/>
            </a:pPr>
          </a:p>
          <a:p>
            <a:pPr marL="0" indent="0" defTabSz="393192">
              <a:spcBef>
                <a:spcPts val="400"/>
              </a:spcBef>
              <a:buSzTx/>
              <a:buFontTx/>
              <a:buNone/>
              <a:defRPr sz="602"/>
            </a:pPr>
            <a:r>
              <a:t>Oh Noes</a:t>
            </a:r>
          </a:p>
          <a:p>
            <a:pPr marL="0" indent="0" defTabSz="393192">
              <a:spcBef>
                <a:spcPts val="400"/>
              </a:spcBef>
              <a:buSzTx/>
              <a:buFontTx/>
              <a:buNone/>
              <a:defRPr sz="602"/>
            </a:pPr>
          </a:p>
          <a:p>
            <a:pPr marL="0" indent="0" defTabSz="393192">
              <a:spcBef>
                <a:spcPts val="400"/>
              </a:spcBef>
              <a:buSzTx/>
              <a:buFontTx/>
              <a:buNone/>
              <a:defRPr sz="602"/>
            </a:pPr>
            <a:r>
              <a:t>Henry Burrows</a:t>
            </a:r>
          </a:p>
          <a:p>
            <a:pPr marL="0" indent="0" defTabSz="393192">
              <a:spcBef>
                <a:spcPts val="400"/>
              </a:spcBef>
              <a:buSzTx/>
              <a:buFontTx/>
              <a:buNone/>
              <a:defRPr sz="602"/>
            </a:pPr>
            <a:r>
              <a:t>Surprised?</a:t>
            </a:r>
          </a:p>
          <a:p>
            <a:pPr marL="0" indent="0" defTabSz="393192">
              <a:spcBef>
                <a:spcPts val="400"/>
              </a:spcBef>
              <a:buSzTx/>
              <a:buFontTx/>
              <a:buNone/>
              <a:defRPr sz="602"/>
            </a:pPr>
            <a:r>
              <a:t>https://www.flickr.com/photos/foilman/4998878794</a:t>
            </a:r>
          </a:p>
          <a:p>
            <a:pPr marL="0" indent="0" defTabSz="393192">
              <a:spcBef>
                <a:spcPts val="400"/>
              </a:spcBef>
              <a:buSzTx/>
              <a:buFontTx/>
              <a:buNone/>
              <a:defRPr sz="602"/>
            </a:pPr>
            <a:r>
              <a:t>4998878794_f554510315_o_crop.jpg</a:t>
            </a:r>
          </a:p>
          <a:p>
            <a:pPr marL="0" indent="0" defTabSz="393192">
              <a:spcBef>
                <a:spcPts val="400"/>
              </a:spcBef>
              <a:buSzTx/>
              <a:buFontTx/>
              <a:buNone/>
              <a:defRPr sz="602"/>
            </a:pPr>
          </a:p>
          <a:p>
            <a:pPr marL="0" indent="0" defTabSz="393192">
              <a:spcBef>
                <a:spcPts val="400"/>
              </a:spcBef>
              <a:buSzTx/>
              <a:buFontTx/>
              <a:buNone/>
              <a:defRPr sz="602"/>
            </a:pPr>
            <a:r>
              <a:t>Turtles</a:t>
            </a:r>
          </a:p>
          <a:p>
            <a:pPr marL="0" indent="0" defTabSz="393192">
              <a:spcBef>
                <a:spcPts val="400"/>
              </a:spcBef>
              <a:buSzTx/>
              <a:buFontTx/>
              <a:buNone/>
              <a:defRPr sz="602"/>
            </a:pPr>
          </a:p>
          <a:p>
            <a:pPr marL="0" indent="0" defTabSz="393192">
              <a:spcBef>
                <a:spcPts val="400"/>
              </a:spcBef>
              <a:buSzTx/>
              <a:buFontTx/>
              <a:buNone/>
              <a:defRPr sz="602"/>
            </a:pPr>
            <a:r>
              <a:t>andreistroe</a:t>
            </a:r>
          </a:p>
          <a:p>
            <a:pPr marL="0" indent="0" defTabSz="393192">
              <a:spcBef>
                <a:spcPts val="400"/>
              </a:spcBef>
              <a:buSzTx/>
              <a:buFontTx/>
              <a:buNone/>
              <a:defRPr sz="602"/>
            </a:pPr>
            <a:r>
              <a:t>Stack of turtles</a:t>
            </a:r>
          </a:p>
          <a:p>
            <a:pPr marL="0" indent="0" defTabSz="393192">
              <a:spcBef>
                <a:spcPts val="400"/>
              </a:spcBef>
              <a:buSzTx/>
              <a:buFontTx/>
              <a:buNone/>
              <a:defRPr sz="602"/>
            </a:pPr>
            <a:r>
              <a:t>https://www.flickr.com/photos/30312936@N04</a:t>
            </a:r>
          </a:p>
          <a:p>
            <a:pPr marL="0" indent="0" defTabSz="393192">
              <a:spcBef>
                <a:spcPts val="400"/>
              </a:spcBef>
              <a:buSzTx/>
              <a:buFontTx/>
              <a:buNone/>
              <a:defRPr sz="602"/>
            </a:pPr>
            <a:r>
              <a:t>4645520534_cbd2dcbae7_o_crop.jpg</a:t>
            </a:r>
          </a:p>
          <a:p>
            <a:pPr marL="0" indent="0" defTabSz="393192">
              <a:spcBef>
                <a:spcPts val="400"/>
              </a:spcBef>
              <a:buSzTx/>
              <a:buFontTx/>
              <a:buNone/>
              <a:defRPr sz="602"/>
            </a:pPr>
          </a:p>
          <a:p>
            <a:pPr marL="0" indent="0" defTabSz="393192">
              <a:spcBef>
                <a:spcPts val="400"/>
              </a:spcBef>
              <a:buSzTx/>
              <a:buFontTx/>
              <a:buNone/>
              <a:defRPr sz="602"/>
            </a:pPr>
            <a:r>
              <a:t>To-Do</a:t>
            </a:r>
          </a:p>
          <a:p>
            <a:pPr marL="0" indent="0" defTabSz="393192">
              <a:spcBef>
                <a:spcPts val="400"/>
              </a:spcBef>
              <a:buSzTx/>
              <a:buFontTx/>
              <a:buNone/>
              <a:defRPr sz="602"/>
            </a:pPr>
          </a:p>
          <a:p>
            <a:pPr marL="0" indent="0" defTabSz="393192">
              <a:spcBef>
                <a:spcPts val="400"/>
              </a:spcBef>
              <a:buSzTx/>
              <a:buFontTx/>
              <a:buNone/>
              <a:defRPr sz="602"/>
            </a:pPr>
            <a:r>
              <a:t>Nikki Buitendijk</a:t>
            </a:r>
          </a:p>
          <a:p>
            <a:pPr marL="0" indent="0" defTabSz="393192">
              <a:spcBef>
                <a:spcPts val="400"/>
              </a:spcBef>
              <a:buSzTx/>
              <a:buFontTx/>
              <a:buNone/>
              <a:defRPr sz="602"/>
            </a:pPr>
            <a:r>
              <a:t>To do</a:t>
            </a:r>
          </a:p>
          <a:p>
            <a:pPr marL="0" indent="0" defTabSz="393192">
              <a:spcBef>
                <a:spcPts val="400"/>
              </a:spcBef>
              <a:buSzTx/>
              <a:buFontTx/>
              <a:buNone/>
              <a:defRPr sz="602"/>
            </a:pPr>
            <a:r>
              <a:t>https://www.flickr.com/photos/nikkibuitendijk/14670721802</a:t>
            </a:r>
          </a:p>
          <a:p>
            <a:pPr marL="0" indent="0" defTabSz="393192">
              <a:spcBef>
                <a:spcPts val="400"/>
              </a:spcBef>
              <a:buSzTx/>
              <a:buFontTx/>
              <a:buNone/>
              <a:defRPr sz="602"/>
            </a:pPr>
            <a:r>
              <a:t>14670721802_4a6e2b9333_o.jpg</a:t>
            </a:r>
          </a:p>
          <a:p>
            <a:pPr marL="0" indent="0" defTabSz="393192">
              <a:spcBef>
                <a:spcPts val="400"/>
              </a:spcBef>
              <a:buSzTx/>
              <a:buFontTx/>
              <a:buNone/>
              <a:defRPr sz="602"/>
            </a:pPr>
          </a:p>
          <a:p>
            <a:pPr marL="0" indent="0" defTabSz="393192">
              <a:spcBef>
                <a:spcPts val="400"/>
              </a:spcBef>
              <a:buSzTx/>
              <a:buFontTx/>
              <a:buNone/>
              <a:defRPr sz="602"/>
            </a:pPr>
            <a:r>
              <a:t>Survey the Damage</a:t>
            </a:r>
          </a:p>
          <a:p>
            <a:pPr marL="0" indent="0" defTabSz="393192">
              <a:spcBef>
                <a:spcPts val="400"/>
              </a:spcBef>
              <a:buSzTx/>
              <a:buFontTx/>
              <a:buNone/>
              <a:defRPr sz="602"/>
            </a:pPr>
          </a:p>
          <a:p>
            <a:pPr marL="0" indent="0" defTabSz="393192">
              <a:spcBef>
                <a:spcPts val="400"/>
              </a:spcBef>
              <a:buSzTx/>
              <a:buFontTx/>
              <a:buNone/>
              <a:defRPr sz="602"/>
            </a:pPr>
            <a:r>
              <a:t>Metropolitan Transportation Authority of the State of New York Follow</a:t>
            </a:r>
          </a:p>
          <a:p>
            <a:pPr marL="0" indent="0" defTabSz="393192">
              <a:spcBef>
                <a:spcPts val="400"/>
              </a:spcBef>
              <a:buSzTx/>
              <a:buFontTx/>
              <a:buNone/>
              <a:defRPr sz="602"/>
            </a:pPr>
            <a:r>
              <a:t>Fix&amp;Fortify - Greenpoint Tubes</a:t>
            </a:r>
          </a:p>
          <a:p>
            <a:pPr marL="0" indent="0" defTabSz="393192">
              <a:spcBef>
                <a:spcPts val="400"/>
              </a:spcBef>
              <a:buSzTx/>
              <a:buFontTx/>
              <a:buNone/>
              <a:defRPr sz="602"/>
            </a:pPr>
            <a:r>
              <a:t>https://www.flickr.com/photos/mtaphotos/9504656210</a:t>
            </a:r>
          </a:p>
          <a:p>
            <a:pPr marL="0" indent="0" defTabSz="393192">
              <a:spcBef>
                <a:spcPts val="400"/>
              </a:spcBef>
              <a:buSzTx/>
              <a:buFontTx/>
              <a:buNone/>
              <a:defRPr sz="602"/>
            </a:pPr>
            <a:r>
              <a:t>9504656210_a7972b1039_o.jpg</a:t>
            </a:r>
          </a:p>
          <a:p>
            <a:pPr marL="0" indent="0" defTabSz="393192">
              <a:spcBef>
                <a:spcPts val="400"/>
              </a:spcBef>
              <a:buSzTx/>
              <a:buFontTx/>
              <a:buNone/>
              <a:defRPr sz="602"/>
            </a:pPr>
          </a:p>
          <a:p>
            <a:pPr marL="0" indent="0" defTabSz="393192">
              <a:spcBef>
                <a:spcPts val="400"/>
              </a:spcBef>
              <a:buSzTx/>
              <a:buFontTx/>
              <a:buNone/>
              <a:defRPr sz="602"/>
            </a:pPr>
            <a:r>
              <a:t>Don't Break Anything</a:t>
            </a:r>
          </a:p>
          <a:p>
            <a:pPr marL="0" indent="0" defTabSz="393192">
              <a:spcBef>
                <a:spcPts val="400"/>
              </a:spcBef>
              <a:buSzTx/>
              <a:buFontTx/>
              <a:buNone/>
              <a:defRPr sz="602"/>
            </a:pPr>
          </a:p>
          <a:p>
            <a:pPr marL="0" indent="0" defTabSz="393192">
              <a:spcBef>
                <a:spcPts val="400"/>
              </a:spcBef>
              <a:buSzTx/>
              <a:buFontTx/>
              <a:buNone/>
              <a:defRPr sz="602"/>
            </a:pPr>
            <a:r>
              <a:t>Stig Nygaard</a:t>
            </a:r>
          </a:p>
          <a:p>
            <a:pPr marL="0" indent="0" defTabSz="393192">
              <a:spcBef>
                <a:spcPts val="400"/>
              </a:spcBef>
              <a:buSzTx/>
              <a:buFontTx/>
              <a:buNone/>
              <a:defRPr sz="602"/>
            </a:pPr>
            <a:r>
              <a:t>Trekroner</a:t>
            </a:r>
          </a:p>
          <a:p>
            <a:pPr marL="0" indent="0" defTabSz="393192">
              <a:spcBef>
                <a:spcPts val="400"/>
              </a:spcBef>
              <a:buSzTx/>
              <a:buFontTx/>
              <a:buNone/>
              <a:defRPr sz="602"/>
            </a:pPr>
            <a:r>
              <a:t>https://www.flickr.com/photos/stignygaard/34673211491</a:t>
            </a:r>
          </a:p>
          <a:p>
            <a:pPr marL="0" indent="0" defTabSz="393192">
              <a:spcBef>
                <a:spcPts val="400"/>
              </a:spcBef>
              <a:buSzTx/>
              <a:buFontTx/>
              <a:buNone/>
              <a:defRPr sz="602"/>
            </a:pPr>
            <a:r>
              <a:t>34673211491_ecfb9db477_o.jpg</a:t>
            </a:r>
          </a:p>
          <a:p>
            <a:pPr marL="0" indent="0" defTabSz="393192">
              <a:spcBef>
                <a:spcPts val="400"/>
              </a:spcBef>
              <a:buSzTx/>
              <a:buFontTx/>
              <a:buNone/>
              <a:defRPr sz="602"/>
            </a:pPr>
          </a:p>
          <a:p>
            <a:pPr marL="0" indent="0" defTabSz="393192">
              <a:spcBef>
                <a:spcPts val="400"/>
              </a:spcBef>
              <a:buSzTx/>
              <a:buFontTx/>
              <a:buNone/>
              <a:defRPr sz="602"/>
            </a:pPr>
            <a:r>
              <a:t>Play it again, Sam!</a:t>
            </a:r>
          </a:p>
          <a:p>
            <a:pPr marL="0" indent="0" defTabSz="393192">
              <a:spcBef>
                <a:spcPts val="400"/>
              </a:spcBef>
              <a:buSzTx/>
              <a:buFontTx/>
              <a:buNone/>
              <a:defRPr sz="602"/>
            </a:pPr>
          </a:p>
          <a:p>
            <a:pPr marL="0" indent="0" defTabSz="393192">
              <a:spcBef>
                <a:spcPts val="400"/>
              </a:spcBef>
              <a:buSzTx/>
              <a:buFontTx/>
              <a:buNone/>
              <a:defRPr sz="602"/>
            </a:pPr>
            <a:r>
              <a:t>naql</a:t>
            </a:r>
          </a:p>
          <a:p>
            <a:pPr marL="0" indent="0" defTabSz="393192">
              <a:spcBef>
                <a:spcPts val="400"/>
              </a:spcBef>
              <a:buSzTx/>
              <a:buFontTx/>
              <a:buNone/>
              <a:defRPr sz="602"/>
            </a:pPr>
            <a:r>
              <a:t>Record</a:t>
            </a:r>
          </a:p>
          <a:p>
            <a:pPr marL="0" indent="0" defTabSz="393192">
              <a:spcBef>
                <a:spcPts val="400"/>
              </a:spcBef>
              <a:buSzTx/>
              <a:buFontTx/>
              <a:buNone/>
              <a:defRPr sz="602"/>
            </a:pPr>
            <a:r>
              <a:t>https://www.flickr.com/photos/naql/34691183380</a:t>
            </a:r>
          </a:p>
          <a:p>
            <a:pPr marL="0" indent="0" defTabSz="393192">
              <a:spcBef>
                <a:spcPts val="400"/>
              </a:spcBef>
              <a:buSzTx/>
              <a:buFontTx/>
              <a:buNone/>
              <a:defRPr sz="602"/>
            </a:pPr>
            <a:r>
              <a:t>34691183380_429a0c7120_k_crop.jpg</a:t>
            </a:r>
          </a:p>
          <a:p>
            <a:pPr marL="0" indent="0" defTabSz="393192">
              <a:spcBef>
                <a:spcPts val="400"/>
              </a:spcBef>
              <a:buSzTx/>
              <a:buFontTx/>
              <a:buNone/>
              <a:defRPr sz="602"/>
            </a:pPr>
          </a:p>
          <a:p>
            <a:pPr marL="0" indent="0" defTabSz="393192">
              <a:spcBef>
                <a:spcPts val="400"/>
              </a:spcBef>
              <a:buSzTx/>
              <a:buFontTx/>
              <a:buNone/>
              <a:defRPr sz="602"/>
            </a:pPr>
            <a:r>
              <a:t>Good luck with that.</a:t>
            </a:r>
          </a:p>
          <a:p>
            <a:pPr marL="0" indent="0" defTabSz="393192">
              <a:spcBef>
                <a:spcPts val="400"/>
              </a:spcBef>
              <a:buSzTx/>
              <a:buFontTx/>
              <a:buNone/>
              <a:defRPr sz="602"/>
            </a:pPr>
          </a:p>
          <a:p>
            <a:pPr marL="0" indent="0" defTabSz="393192">
              <a:spcBef>
                <a:spcPts val="400"/>
              </a:spcBef>
              <a:buSzTx/>
              <a:buFontTx/>
              <a:buNone/>
              <a:defRPr sz="602"/>
            </a:pPr>
            <a:r>
              <a:t>JD Hancock</a:t>
            </a:r>
          </a:p>
          <a:p>
            <a:pPr marL="0" indent="0" defTabSz="393192">
              <a:spcBef>
                <a:spcPts val="400"/>
              </a:spcBef>
              <a:buSzTx/>
              <a:buFontTx/>
              <a:buNone/>
              <a:defRPr sz="602"/>
            </a:pPr>
            <a:r>
              <a:t>Mad Man With A Box</a:t>
            </a:r>
          </a:p>
          <a:p>
            <a:pPr marL="0" indent="0" defTabSz="393192">
              <a:spcBef>
                <a:spcPts val="400"/>
              </a:spcBef>
              <a:buSzTx/>
              <a:buFontTx/>
              <a:buNone/>
              <a:defRPr sz="602"/>
            </a:pPr>
            <a:r>
              <a:t>https://www.flickr.com/photos/jdhancock/7995637778</a:t>
            </a:r>
          </a:p>
          <a:p>
            <a:pPr marL="0" indent="0" defTabSz="393192">
              <a:spcBef>
                <a:spcPts val="400"/>
              </a:spcBef>
              <a:buSzTx/>
              <a:buFontTx/>
              <a:buNone/>
              <a:defRPr sz="602"/>
            </a:pPr>
            <a:r>
              <a:t>7995637778_75df99c01e_o.jpg</a:t>
            </a:r>
          </a:p>
          <a:p>
            <a:pPr marL="0" indent="0" defTabSz="393192">
              <a:spcBef>
                <a:spcPts val="400"/>
              </a:spcBef>
              <a:buSzTx/>
              <a:buFontTx/>
              <a:buNone/>
              <a:defRPr sz="602"/>
            </a:pPr>
          </a:p>
          <a:p>
            <a:pPr marL="0" indent="0" defTabSz="393192">
              <a:spcBef>
                <a:spcPts val="400"/>
              </a:spcBef>
              <a:buSzTx/>
              <a:buFontTx/>
              <a:buNone/>
              <a:defRPr sz="602"/>
            </a:pPr>
            <a:r>
              <a:t>Become a wrapper</a:t>
            </a:r>
          </a:p>
          <a:p>
            <a:pPr marL="0" indent="0" defTabSz="393192">
              <a:spcBef>
                <a:spcPts val="400"/>
              </a:spcBef>
              <a:buSzTx/>
              <a:buFontTx/>
              <a:buNone/>
              <a:defRPr sz="602"/>
            </a:pPr>
          </a:p>
          <a:p>
            <a:pPr marL="0" indent="0" defTabSz="393192">
              <a:spcBef>
                <a:spcPts val="400"/>
              </a:spcBef>
              <a:buSzTx/>
              <a:buFontTx/>
              <a:buNone/>
              <a:defRPr sz="602"/>
            </a:pPr>
            <a:r>
              <a:t>Matt Reinbold</a:t>
            </a:r>
          </a:p>
          <a:p>
            <a:pPr marL="0" indent="0" defTabSz="393192">
              <a:spcBef>
                <a:spcPts val="400"/>
              </a:spcBef>
              <a:buSzTx/>
              <a:buFontTx/>
              <a:buNone/>
              <a:defRPr sz="602"/>
            </a:pPr>
            <a:r>
              <a:t>Hold All My Calls</a:t>
            </a:r>
          </a:p>
          <a:p>
            <a:pPr marL="0" indent="0" defTabSz="393192">
              <a:spcBef>
                <a:spcPts val="400"/>
              </a:spcBef>
              <a:buSzTx/>
              <a:buFontTx/>
              <a:buNone/>
              <a:defRPr sz="602"/>
            </a:pPr>
            <a:r>
              <a:t>https://www.flickr.com/photos/furryscalyman/1034889957</a:t>
            </a:r>
          </a:p>
          <a:p>
            <a:pPr marL="0" indent="0" defTabSz="393192">
              <a:spcBef>
                <a:spcPts val="400"/>
              </a:spcBef>
              <a:buSzTx/>
              <a:buFontTx/>
              <a:buNone/>
              <a:defRPr sz="602"/>
            </a:pPr>
            <a:r>
              <a:t>1034889957_de68410cfa_o_crop.jpg</a:t>
            </a:r>
          </a:p>
          <a:p>
            <a:pPr marL="0" indent="0" defTabSz="393192">
              <a:spcBef>
                <a:spcPts val="400"/>
              </a:spcBef>
              <a:buSzTx/>
              <a:buFontTx/>
              <a:buNone/>
              <a:defRPr sz="602"/>
            </a:pPr>
          </a:p>
          <a:p>
            <a:pPr marL="0" indent="0" defTabSz="393192">
              <a:spcBef>
                <a:spcPts val="400"/>
              </a:spcBef>
              <a:buSzTx/>
              <a:buFontTx/>
              <a:buNone/>
              <a:defRPr sz="602"/>
            </a:pPr>
            <a:r>
              <a:t>Build a Ghost House</a:t>
            </a:r>
          </a:p>
          <a:p>
            <a:pPr marL="0" indent="0" defTabSz="393192">
              <a:spcBef>
                <a:spcPts val="400"/>
              </a:spcBef>
              <a:buSzTx/>
              <a:buFontTx/>
              <a:buNone/>
              <a:defRPr sz="602"/>
            </a:pPr>
          </a:p>
          <a:p>
            <a:pPr marL="0" indent="0" defTabSz="393192">
              <a:spcBef>
                <a:spcPts val="400"/>
              </a:spcBef>
              <a:buSzTx/>
              <a:buFontTx/>
              <a:buNone/>
              <a:defRPr sz="602"/>
            </a:pPr>
            <a:r>
              <a:t>Jamiecat *</a:t>
            </a:r>
          </a:p>
          <a:p>
            <a:pPr marL="0" indent="0" defTabSz="393192">
              <a:spcBef>
                <a:spcPts val="400"/>
              </a:spcBef>
              <a:buSzTx/>
              <a:buFontTx/>
              <a:buNone/>
              <a:defRPr sz="602"/>
            </a:pPr>
            <a:r>
              <a:t>Amityville Haunted House</a:t>
            </a:r>
          </a:p>
          <a:p>
            <a:pPr marL="0" indent="0" defTabSz="393192">
              <a:spcBef>
                <a:spcPts val="400"/>
              </a:spcBef>
              <a:buSzTx/>
              <a:buFontTx/>
              <a:buNone/>
              <a:defRPr sz="602"/>
            </a:pPr>
            <a:r>
              <a:t>https://www.flickr.com/photos/jamiecat/4910864986</a:t>
            </a:r>
          </a:p>
          <a:p>
            <a:pPr marL="0" indent="0" defTabSz="393192">
              <a:spcBef>
                <a:spcPts val="400"/>
              </a:spcBef>
              <a:buSzTx/>
              <a:buFontTx/>
              <a:buNone/>
              <a:defRPr sz="602"/>
            </a:pPr>
            <a:r>
              <a:t>4910864986_b1f81032a3_o.jpg</a:t>
            </a:r>
          </a:p>
          <a:p>
            <a:pPr marL="0" indent="0" defTabSz="393192">
              <a:spcBef>
                <a:spcPts val="400"/>
              </a:spcBef>
              <a:buSzTx/>
              <a:buFontTx/>
              <a:buNone/>
              <a:defRPr sz="602"/>
            </a:pPr>
          </a:p>
          <a:p>
            <a:pPr marL="0" indent="0" defTabSz="393192">
              <a:spcBef>
                <a:spcPts val="400"/>
              </a:spcBef>
              <a:buSzTx/>
              <a:buFontTx/>
              <a:buNone/>
              <a:defRPr sz="602"/>
            </a:pPr>
            <a:r>
              <a:t>Spooky Playground</a:t>
            </a:r>
          </a:p>
          <a:p>
            <a:pPr marL="0" indent="0" defTabSz="393192">
              <a:spcBef>
                <a:spcPts val="400"/>
              </a:spcBef>
              <a:buSzTx/>
              <a:buFontTx/>
              <a:buNone/>
              <a:defRPr sz="602"/>
            </a:pPr>
          </a:p>
          <a:p>
            <a:pPr marL="0" indent="0" defTabSz="393192">
              <a:spcBef>
                <a:spcPts val="400"/>
              </a:spcBef>
              <a:buSzTx/>
              <a:buFontTx/>
              <a:buNone/>
              <a:defRPr sz="602"/>
            </a:pPr>
            <a:r>
              <a:t>Taber Andrew Bain</a:t>
            </a:r>
          </a:p>
          <a:p>
            <a:pPr marL="0" indent="0" defTabSz="393192">
              <a:spcBef>
                <a:spcPts val="400"/>
              </a:spcBef>
              <a:buSzTx/>
              <a:buFontTx/>
              <a:buNone/>
              <a:defRPr sz="602"/>
            </a:pPr>
            <a:r>
              <a:t>Spooky Playground Equipment Detail</a:t>
            </a:r>
          </a:p>
          <a:p>
            <a:pPr marL="0" indent="0" defTabSz="393192">
              <a:spcBef>
                <a:spcPts val="400"/>
              </a:spcBef>
              <a:buSzTx/>
              <a:buFontTx/>
              <a:buNone/>
              <a:defRPr sz="602"/>
            </a:pPr>
            <a:r>
              <a:t>https://www.flickr.com/photos/andrewbain/1542241604</a:t>
            </a:r>
          </a:p>
          <a:p>
            <a:pPr marL="0" indent="0" defTabSz="393192">
              <a:spcBef>
                <a:spcPts val="400"/>
              </a:spcBef>
              <a:buSzTx/>
              <a:buFontTx/>
              <a:buNone/>
              <a:defRPr sz="602"/>
            </a:pPr>
            <a:r>
              <a:t>1542241604_24f9cd70c7_o_crop.jpg</a:t>
            </a:r>
          </a:p>
          <a:p>
            <a:pPr marL="0" indent="0" defTabSz="393192">
              <a:spcBef>
                <a:spcPts val="400"/>
              </a:spcBef>
              <a:buSzTx/>
              <a:buFontTx/>
              <a:buNone/>
              <a:defRPr sz="602"/>
            </a:pPr>
          </a:p>
          <a:p>
            <a:pPr marL="0" indent="0" defTabSz="393192">
              <a:spcBef>
                <a:spcPts val="400"/>
              </a:spcBef>
              <a:buSzTx/>
              <a:buFontTx/>
              <a:buNone/>
              <a:defRPr sz="602"/>
            </a:pPr>
            <a:r>
              <a:t>Mock your black boxes</a:t>
            </a:r>
          </a:p>
          <a:p>
            <a:pPr marL="0" indent="0" defTabSz="393192">
              <a:spcBef>
                <a:spcPts val="400"/>
              </a:spcBef>
              <a:buSzTx/>
              <a:buFontTx/>
              <a:buNone/>
              <a:defRPr sz="602"/>
            </a:pPr>
          </a:p>
          <a:p>
            <a:pPr marL="0" indent="0" defTabSz="393192">
              <a:spcBef>
                <a:spcPts val="400"/>
              </a:spcBef>
              <a:buSzTx/>
              <a:buFontTx/>
              <a:buNone/>
              <a:defRPr sz="602"/>
            </a:pPr>
            <a:r>
              <a:t>r2hox</a:t>
            </a:r>
          </a:p>
          <a:p>
            <a:pPr marL="0" indent="0" defTabSz="393192">
              <a:spcBef>
                <a:spcPts val="400"/>
              </a:spcBef>
              <a:buSzTx/>
              <a:buFontTx/>
              <a:buNone/>
              <a:defRPr sz="602"/>
            </a:pPr>
            <a:r>
              <a:t>BLACK BOX - 6</a:t>
            </a:r>
          </a:p>
          <a:p>
            <a:pPr marL="0" indent="0" defTabSz="393192">
              <a:spcBef>
                <a:spcPts val="400"/>
              </a:spcBef>
              <a:buSzTx/>
              <a:buFontTx/>
              <a:buNone/>
              <a:defRPr sz="602"/>
            </a:pPr>
            <a:r>
              <a:t>https://www.flickr.com/photos/rh2ox/13890877727</a:t>
            </a:r>
          </a:p>
          <a:p>
            <a:pPr marL="0" indent="0" defTabSz="393192">
              <a:spcBef>
                <a:spcPts val="400"/>
              </a:spcBef>
              <a:buSzTx/>
              <a:buFontTx/>
              <a:buNone/>
              <a:defRPr sz="602"/>
            </a:pPr>
            <a:r>
              <a:t>13890877727_7d75107f1e_o_crop.jpg</a:t>
            </a:r>
          </a:p>
          <a:p>
            <a:pPr marL="0" indent="0" defTabSz="393192">
              <a:spcBef>
                <a:spcPts val="400"/>
              </a:spcBef>
              <a:buSzTx/>
              <a:buFontTx/>
              <a:buNone/>
              <a:defRPr sz="602"/>
            </a:pPr>
          </a:p>
          <a:p>
            <a:pPr marL="0" indent="0" defTabSz="393192">
              <a:spcBef>
                <a:spcPts val="400"/>
              </a:spcBef>
              <a:buSzTx/>
              <a:buFontTx/>
              <a:buNone/>
              <a:defRPr sz="602"/>
            </a:pPr>
            <a:r>
              <a:t>Your Petard Should Hoist</a:t>
            </a:r>
          </a:p>
          <a:p>
            <a:pPr marL="0" indent="0" defTabSz="393192">
              <a:spcBef>
                <a:spcPts val="400"/>
              </a:spcBef>
              <a:buSzTx/>
              <a:buFontTx/>
              <a:buNone/>
              <a:defRPr sz="602"/>
            </a:pPr>
          </a:p>
          <a:p>
            <a:pPr marL="0" indent="0" defTabSz="393192">
              <a:spcBef>
                <a:spcPts val="400"/>
              </a:spcBef>
              <a:buSzTx/>
              <a:buFontTx/>
              <a:buNone/>
              <a:defRPr sz="602"/>
            </a:pPr>
            <a:r>
              <a:t>Larry</a:t>
            </a:r>
          </a:p>
          <a:p>
            <a:pPr marL="0" indent="0" defTabSz="393192">
              <a:spcBef>
                <a:spcPts val="400"/>
              </a:spcBef>
              <a:buSzTx/>
              <a:buFontTx/>
              <a:buNone/>
              <a:defRPr sz="602"/>
            </a:pPr>
            <a:r>
              <a:t>Hoists</a:t>
            </a:r>
          </a:p>
          <a:p>
            <a:pPr marL="0" indent="0" defTabSz="393192">
              <a:spcBef>
                <a:spcPts val="400"/>
              </a:spcBef>
              <a:buSzTx/>
              <a:buFontTx/>
              <a:buNone/>
              <a:defRPr sz="602"/>
            </a:pPr>
            <a:r>
              <a:t>https://www.flickr.com/photos/kayarewhy/14646253804</a:t>
            </a:r>
          </a:p>
          <a:p>
            <a:pPr marL="0" indent="0" defTabSz="393192">
              <a:spcBef>
                <a:spcPts val="400"/>
              </a:spcBef>
              <a:buSzTx/>
              <a:buFontTx/>
              <a:buNone/>
              <a:defRPr sz="602"/>
            </a:pPr>
            <a:r>
              <a:t>14646253804_035cbbc5aa_o.jpg</a:t>
            </a:r>
          </a:p>
          <a:p>
            <a:pPr marL="0" indent="0" defTabSz="393192">
              <a:spcBef>
                <a:spcPts val="400"/>
              </a:spcBef>
              <a:buSzTx/>
              <a:buFontTx/>
              <a:buNone/>
              <a:defRPr sz="602"/>
            </a:pPr>
          </a:p>
          <a:p>
            <a:pPr marL="0" indent="0" defTabSz="393192">
              <a:spcBef>
                <a:spcPts val="400"/>
              </a:spcBef>
              <a:buSzTx/>
              <a:buFontTx/>
              <a:buNone/>
              <a:defRPr sz="602"/>
            </a:pPr>
            <a:r>
              <a:t>One SELECT to rule them all</a:t>
            </a:r>
          </a:p>
          <a:p>
            <a:pPr marL="0" indent="0" defTabSz="393192">
              <a:spcBef>
                <a:spcPts val="400"/>
              </a:spcBef>
              <a:buSzTx/>
              <a:buFontTx/>
              <a:buNone/>
              <a:defRPr sz="602"/>
            </a:pPr>
          </a:p>
          <a:p>
            <a:pPr marL="0" indent="0" defTabSz="393192">
              <a:spcBef>
                <a:spcPts val="400"/>
              </a:spcBef>
              <a:buSzTx/>
              <a:buFontTx/>
              <a:buNone/>
              <a:defRPr sz="602"/>
            </a:pPr>
            <a:r>
              <a:t>idreamlikecrazy</a:t>
            </a:r>
          </a:p>
          <a:p>
            <a:pPr marL="0" indent="0" defTabSz="393192">
              <a:spcBef>
                <a:spcPts val="400"/>
              </a:spcBef>
              <a:buSzTx/>
              <a:buFontTx/>
              <a:buNone/>
              <a:defRPr sz="602"/>
            </a:pPr>
            <a:r>
              <a:t>One Ring to rule them all</a:t>
            </a:r>
          </a:p>
          <a:p>
            <a:pPr marL="0" indent="0" defTabSz="393192">
              <a:spcBef>
                <a:spcPts val="400"/>
              </a:spcBef>
              <a:buSzTx/>
              <a:buFontTx/>
              <a:buNone/>
              <a:defRPr sz="602"/>
            </a:pPr>
            <a:r>
              <a:t>https://www.flickr.com/photos/purple-lover/13583362554</a:t>
            </a:r>
          </a:p>
          <a:p>
            <a:pPr marL="0" indent="0" defTabSz="393192">
              <a:spcBef>
                <a:spcPts val="400"/>
              </a:spcBef>
              <a:buSzTx/>
              <a:buFontTx/>
              <a:buNone/>
              <a:defRPr sz="602"/>
            </a:pPr>
            <a:r>
              <a:t>13583362554_33a81b110e_o_flipped.jpg</a:t>
            </a:r>
          </a:p>
          <a:p>
            <a:pPr marL="0" indent="0" defTabSz="393192">
              <a:spcBef>
                <a:spcPts val="400"/>
              </a:spcBef>
              <a:buSzTx/>
              <a:buFontTx/>
              <a:buNone/>
              <a:defRPr sz="602"/>
            </a:pPr>
          </a:p>
          <a:p>
            <a:pPr marL="0" indent="0" defTabSz="393192">
              <a:spcBef>
                <a:spcPts val="400"/>
              </a:spcBef>
              <a:buSzTx/>
              <a:buFontTx/>
              <a:buNone/>
              <a:defRPr sz="602"/>
            </a:pPr>
            <a:r>
              <a:t>Measure Twice Cut Once</a:t>
            </a:r>
          </a:p>
          <a:p>
            <a:pPr marL="0" indent="0" defTabSz="393192">
              <a:spcBef>
                <a:spcPts val="400"/>
              </a:spcBef>
              <a:buSzTx/>
              <a:buFontTx/>
              <a:buNone/>
              <a:defRPr sz="602"/>
            </a:pPr>
          </a:p>
          <a:p>
            <a:pPr marL="0" indent="0" defTabSz="393192">
              <a:spcBef>
                <a:spcPts val="400"/>
              </a:spcBef>
              <a:buSzTx/>
              <a:buFontTx/>
              <a:buNone/>
              <a:defRPr sz="602"/>
            </a:pPr>
            <a:r>
              <a:t>carrotmadman6</a:t>
            </a:r>
          </a:p>
          <a:p>
            <a:pPr marL="0" indent="0" defTabSz="393192">
              <a:spcBef>
                <a:spcPts val="400"/>
              </a:spcBef>
              <a:buSzTx/>
              <a:buFontTx/>
              <a:buNone/>
              <a:defRPr sz="602"/>
            </a:pPr>
            <a:r>
              <a:t>Scissors</a:t>
            </a:r>
          </a:p>
          <a:p>
            <a:pPr marL="0" indent="0" defTabSz="393192">
              <a:spcBef>
                <a:spcPts val="400"/>
              </a:spcBef>
              <a:buSzTx/>
              <a:buFontTx/>
              <a:buNone/>
              <a:defRPr sz="602"/>
            </a:pPr>
            <a:r>
              <a:t>https://www.flickr.com/photos/carrotmadman6/4732395647</a:t>
            </a:r>
          </a:p>
          <a:p>
            <a:pPr marL="0" indent="0" defTabSz="393192">
              <a:spcBef>
                <a:spcPts val="400"/>
              </a:spcBef>
              <a:buSzTx/>
              <a:buFontTx/>
              <a:buNone/>
              <a:defRPr sz="602"/>
            </a:pPr>
            <a:r>
              <a:t>4732395647_e62cbe959c_o.jpg</a:t>
            </a:r>
          </a:p>
          <a:p>
            <a:pPr marL="0" indent="0" defTabSz="393192">
              <a:spcBef>
                <a:spcPts val="400"/>
              </a:spcBef>
              <a:buSzTx/>
              <a:buFontTx/>
              <a:buNone/>
              <a:defRPr sz="602"/>
            </a:pPr>
          </a:p>
          <a:p>
            <a:pPr marL="0" indent="0" defTabSz="393192">
              <a:spcBef>
                <a:spcPts val="400"/>
              </a:spcBef>
              <a:buSzTx/>
              <a:buFontTx/>
              <a:buNone/>
              <a:defRPr sz="602"/>
            </a:pPr>
            <a:r>
              <a:t>Cases of CASEs</a:t>
            </a:r>
          </a:p>
          <a:p>
            <a:pPr marL="0" indent="0" defTabSz="393192">
              <a:spcBef>
                <a:spcPts val="400"/>
              </a:spcBef>
              <a:buSzTx/>
              <a:buFontTx/>
              <a:buNone/>
              <a:defRPr sz="602"/>
            </a:pPr>
          </a:p>
          <a:p>
            <a:pPr marL="0" indent="0" defTabSz="393192">
              <a:spcBef>
                <a:spcPts val="400"/>
              </a:spcBef>
              <a:buSzTx/>
              <a:buFontTx/>
              <a:buNone/>
              <a:defRPr sz="602"/>
            </a:pPr>
            <a:r>
              <a:t>Lisa Parker</a:t>
            </a:r>
          </a:p>
          <a:p>
            <a:pPr marL="0" indent="0" defTabSz="393192">
              <a:spcBef>
                <a:spcPts val="400"/>
              </a:spcBef>
              <a:buSzTx/>
              <a:buFontTx/>
              <a:buNone/>
              <a:defRPr sz="602"/>
            </a:pPr>
            <a:r>
              <a:t>crates</a:t>
            </a:r>
          </a:p>
          <a:p>
            <a:pPr marL="0" indent="0" defTabSz="393192">
              <a:spcBef>
                <a:spcPts val="400"/>
              </a:spcBef>
              <a:buSzTx/>
              <a:buFontTx/>
              <a:buNone/>
              <a:defRPr sz="602"/>
            </a:pPr>
            <a:r>
              <a:t>https://www.flickr.com/photos/lisa-parker/4787352735</a:t>
            </a:r>
          </a:p>
          <a:p>
            <a:pPr marL="0" indent="0" defTabSz="393192">
              <a:spcBef>
                <a:spcPts val="400"/>
              </a:spcBef>
              <a:buSzTx/>
              <a:buFontTx/>
              <a:buNone/>
              <a:defRPr sz="602"/>
            </a:pPr>
            <a:r>
              <a:t>4787352735_32b926d54c_o_cropped.jpg</a:t>
            </a:r>
          </a:p>
          <a:p>
            <a:pPr marL="0" indent="0" defTabSz="393192">
              <a:spcBef>
                <a:spcPts val="400"/>
              </a:spcBef>
              <a:buSzTx/>
              <a:buFontTx/>
              <a:buNone/>
              <a:defRPr sz="602"/>
            </a:pPr>
          </a:p>
          <a:p>
            <a:pPr marL="0" indent="0" defTabSz="393192">
              <a:spcBef>
                <a:spcPts val="400"/>
              </a:spcBef>
              <a:buSzTx/>
              <a:buFontTx/>
              <a:buNone/>
              <a:defRPr sz="602"/>
            </a:pPr>
            <a:r>
              <a:t>Building Blocks</a:t>
            </a:r>
          </a:p>
          <a:p>
            <a:pPr marL="0" indent="0" defTabSz="393192">
              <a:spcBef>
                <a:spcPts val="400"/>
              </a:spcBef>
              <a:buSzTx/>
              <a:buFontTx/>
              <a:buNone/>
              <a:defRPr sz="602"/>
            </a:pPr>
          </a:p>
          <a:p>
            <a:pPr marL="0" indent="0" defTabSz="393192">
              <a:spcBef>
                <a:spcPts val="400"/>
              </a:spcBef>
              <a:buSzTx/>
              <a:buFontTx/>
              <a:buNone/>
              <a:defRPr sz="602"/>
            </a:pPr>
            <a:r>
              <a:t>Eric Kilby</a:t>
            </a:r>
          </a:p>
          <a:p>
            <a:pPr marL="0" indent="0" defTabSz="393192">
              <a:spcBef>
                <a:spcPts val="400"/>
              </a:spcBef>
              <a:buSzTx/>
              <a:buFontTx/>
              <a:buNone/>
              <a:defRPr sz="602"/>
            </a:pPr>
            <a:r>
              <a:t>Augusta Block</a:t>
            </a:r>
          </a:p>
          <a:p>
            <a:pPr marL="0" indent="0" defTabSz="393192">
              <a:spcBef>
                <a:spcPts val="400"/>
              </a:spcBef>
              <a:buSzTx/>
              <a:buFontTx/>
              <a:buNone/>
              <a:defRPr sz="602"/>
            </a:pPr>
            <a:r>
              <a:t>https://www.flickr.com/photos/ekilby/18099902934</a:t>
            </a:r>
          </a:p>
          <a:p>
            <a:pPr marL="0" indent="0" defTabSz="393192">
              <a:spcBef>
                <a:spcPts val="400"/>
              </a:spcBef>
              <a:buSzTx/>
              <a:buFontTx/>
              <a:buNone/>
              <a:defRPr sz="602"/>
            </a:pPr>
            <a:r>
              <a:t>18099902934_a12d573729_k.jpg</a:t>
            </a:r>
          </a:p>
          <a:p>
            <a:pPr marL="0" indent="0" defTabSz="393192">
              <a:spcBef>
                <a:spcPts val="400"/>
              </a:spcBef>
              <a:buSzTx/>
              <a:buFontTx/>
              <a:buNone/>
              <a:defRPr sz="602"/>
            </a:pPr>
          </a:p>
          <a:p>
            <a:pPr marL="0" indent="0" defTabSz="393192">
              <a:spcBef>
                <a:spcPts val="400"/>
              </a:spcBef>
              <a:buSzTx/>
              <a:buFontTx/>
              <a:buNone/>
              <a:defRPr sz="602"/>
            </a:pPr>
            <a:r>
              <a:t>All Better Now</a:t>
            </a:r>
          </a:p>
          <a:p>
            <a:pPr marL="0" indent="0" defTabSz="393192">
              <a:spcBef>
                <a:spcPts val="400"/>
              </a:spcBef>
              <a:buSzTx/>
              <a:buFontTx/>
              <a:buNone/>
              <a:defRPr sz="602"/>
            </a:pPr>
          </a:p>
          <a:p>
            <a:pPr marL="0" indent="0" defTabSz="393192">
              <a:spcBef>
                <a:spcPts val="400"/>
              </a:spcBef>
              <a:buSzTx/>
              <a:buFontTx/>
              <a:buNone/>
              <a:defRPr sz="602"/>
            </a:pPr>
            <a:r>
              <a:t>Waldemar Merger</a:t>
            </a:r>
          </a:p>
          <a:p>
            <a:pPr marL="0" indent="0" defTabSz="393192">
              <a:spcBef>
                <a:spcPts val="400"/>
              </a:spcBef>
              <a:buSzTx/>
              <a:buFontTx/>
              <a:buNone/>
              <a:defRPr sz="602"/>
            </a:pPr>
            <a:r>
              <a:t>Green Hill</a:t>
            </a:r>
          </a:p>
          <a:p>
            <a:pPr marL="0" indent="0" defTabSz="393192">
              <a:spcBef>
                <a:spcPts val="400"/>
              </a:spcBef>
              <a:buSzTx/>
              <a:buFontTx/>
              <a:buNone/>
              <a:defRPr sz="602"/>
            </a:pPr>
            <a:r>
              <a:t>https://www.flickr.com/photos/paxx/9546367406</a:t>
            </a:r>
          </a:p>
          <a:p>
            <a:pPr marL="0" indent="0" defTabSz="393192">
              <a:spcBef>
                <a:spcPts val="400"/>
              </a:spcBef>
              <a:buSzTx/>
              <a:buFontTx/>
              <a:buNone/>
              <a:defRPr sz="602"/>
            </a:pPr>
            <a:r>
              <a:t>9546367406_bcbe43bfe7_o.jpg</a:t>
            </a:r>
          </a:p>
        </p:txBody>
      </p:sp>
      <p:sp>
        <p:nvSpPr>
          <p:cNvPr id="2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69" name="Title 1"/>
          <p:cNvSpPr txBox="1"/>
          <p:nvPr>
            <p:ph type="title"/>
          </p:nvPr>
        </p:nvSpPr>
        <p:spPr>
          <a:prstGeom prst="rect">
            <a:avLst/>
          </a:prstGeom>
        </p:spPr>
        <p:txBody>
          <a:bodyPr/>
          <a:lstStyle/>
          <a:p>
            <a:pPr/>
            <a:r>
              <a:t>It’s ok to be testy.</a:t>
            </a:r>
          </a:p>
        </p:txBody>
      </p:sp>
      <p:sp>
        <p:nvSpPr>
          <p:cNvPr id="270" name="Content Placeholder 2"/>
          <p:cNvSpPr txBox="1"/>
          <p:nvPr>
            <p:ph type="body" idx="1"/>
          </p:nvPr>
        </p:nvSpPr>
        <p:spPr>
          <a:prstGeom prst="rect">
            <a:avLst/>
          </a:prstGeom>
        </p:spPr>
        <p:txBody>
          <a:bodyPr/>
          <a:lstStyle/>
          <a:p>
            <a:pPr/>
            <a:r>
              <a:t>Business logic is now in its own deterministic function.</a:t>
            </a:r>
          </a:p>
          <a:p>
            <a:pPr/>
            <a:r>
              <a:t>Construct a list of relevant sample values for each parameter.</a:t>
            </a:r>
          </a:p>
          <a:p>
            <a:pPr lvl="1" marL="685800" indent="-228600">
              <a:spcBef>
                <a:spcPts val="500"/>
              </a:spcBef>
              <a:defRPr sz="2400"/>
            </a:pPr>
            <a:r>
              <a:t>Include NULL and empty string or 0.</a:t>
            </a:r>
          </a:p>
          <a:p>
            <a:pPr lvl="1" marL="685800" indent="-228600">
              <a:spcBef>
                <a:spcPts val="500"/>
              </a:spcBef>
              <a:defRPr sz="2400"/>
            </a:pPr>
            <a:r>
              <a:t>Use lots of CROSS JOINs to get every permutation of the collection.</a:t>
            </a:r>
          </a:p>
          <a:p>
            <a:pPr/>
            <a:r>
              <a:t>Send the constructed list of values to the function and record the values and results.</a:t>
            </a:r>
          </a:p>
          <a:p>
            <a:pPr/>
            <a:r>
              <a:t>Get sign-off on the results from the business.</a:t>
            </a:r>
          </a:p>
          <a:p>
            <a:pPr/>
            <a:r>
              <a:t>When function changes, run saved values through and compare new results to saved results.</a:t>
            </a:r>
          </a:p>
        </p:txBody>
      </p:sp>
      <p:sp>
        <p:nvSpPr>
          <p:cNvPr id="271" name="Slide Number"/>
          <p:cNvSpPr txBox="1"/>
          <p:nvPr>
            <p:ph type="sldNum" sz="quarter" idx="2"/>
          </p:nvPr>
        </p:nvSpPr>
        <p:spPr>
          <a:xfrm>
            <a:off x="200610" y="6406785"/>
            <a:ext cx="205791"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73" name="Title 1"/>
          <p:cNvSpPr txBox="1"/>
          <p:nvPr>
            <p:ph type="title"/>
          </p:nvPr>
        </p:nvSpPr>
        <p:spPr>
          <a:prstGeom prst="rect">
            <a:avLst/>
          </a:prstGeom>
        </p:spPr>
        <p:txBody>
          <a:bodyPr/>
          <a:lstStyle/>
          <a:p>
            <a:pPr/>
            <a:r>
              <a:t>Idolizing the Ideal</a:t>
            </a:r>
          </a:p>
        </p:txBody>
      </p:sp>
      <p:sp>
        <p:nvSpPr>
          <p:cNvPr id="274" name="Content Placeholder 2"/>
          <p:cNvSpPr txBox="1"/>
          <p:nvPr>
            <p:ph type="body" idx="1"/>
          </p:nvPr>
        </p:nvSpPr>
        <p:spPr>
          <a:prstGeom prst="rect">
            <a:avLst/>
          </a:prstGeom>
        </p:spPr>
        <p:txBody>
          <a:bodyPr/>
          <a:lstStyle/>
          <a:p>
            <a:pPr/>
            <a:r>
              <a:t>The target result is:</a:t>
            </a:r>
          </a:p>
          <a:p>
            <a:pPr lvl="1" marL="685800" indent="-228600">
              <a:spcBef>
                <a:spcPts val="500"/>
              </a:spcBef>
              <a:defRPr sz="2400"/>
            </a:pPr>
            <a:r>
              <a:t>Gatherer: A single user-defined function which takes the current time as a parameter (and others as necessary) and gathers all required information.</a:t>
            </a:r>
          </a:p>
          <a:p>
            <a:pPr lvl="1" marL="685800" indent="-228600">
              <a:spcBef>
                <a:spcPts val="500"/>
              </a:spcBef>
              <a:defRPr sz="2400"/>
            </a:pPr>
            <a:r>
              <a:t>Calculator: A single, deterministic user-defined function which takes all required data as parameters and calculates desired results.</a:t>
            </a:r>
          </a:p>
          <a:p>
            <a:pPr lvl="1" marL="685800" indent="-228600">
              <a:spcBef>
                <a:spcPts val="500"/>
              </a:spcBef>
              <a:defRPr sz="2400"/>
            </a:pPr>
            <a:r>
              <a:t>Reader: A function which calls the Gatherer and feeds its info to the Calculator.</a:t>
            </a:r>
          </a:p>
          <a:p>
            <a:pPr lvl="1" marL="685800" indent="-228600">
              <a:spcBef>
                <a:spcPts val="500"/>
              </a:spcBef>
              <a:defRPr sz="2400"/>
            </a:pPr>
            <a:r>
              <a:t>Writer: A procedure which calls the Reader and writes its values to the table.</a:t>
            </a:r>
          </a:p>
          <a:p>
            <a:pPr/>
            <a:r>
              <a:t>A collection of these might be required for complex systems.</a:t>
            </a:r>
          </a:p>
        </p:txBody>
      </p:sp>
      <p:sp>
        <p:nvSpPr>
          <p:cNvPr id="275" name="Slide Number"/>
          <p:cNvSpPr txBox="1"/>
          <p:nvPr>
            <p:ph type="sldNum" sz="quarter" idx="2"/>
          </p:nvPr>
        </p:nvSpPr>
        <p:spPr>
          <a:xfrm>
            <a:off x="200610" y="6406785"/>
            <a:ext cx="205791"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77" name="Title 1"/>
          <p:cNvSpPr txBox="1"/>
          <p:nvPr>
            <p:ph type="title"/>
          </p:nvPr>
        </p:nvSpPr>
        <p:spPr>
          <a:prstGeom prst="rect">
            <a:avLst/>
          </a:prstGeom>
        </p:spPr>
        <p:txBody>
          <a:bodyPr/>
          <a:lstStyle/>
          <a:p>
            <a:pPr/>
            <a:r>
              <a:t>Pseudo-SOLID (1/2)</a:t>
            </a:r>
          </a:p>
        </p:txBody>
      </p:sp>
      <p:sp>
        <p:nvSpPr>
          <p:cNvPr id="278" name="Content Placeholder 2"/>
          <p:cNvSpPr txBox="1"/>
          <p:nvPr>
            <p:ph type="body" idx="1"/>
          </p:nvPr>
        </p:nvSpPr>
        <p:spPr>
          <a:prstGeom prst="rect">
            <a:avLst/>
          </a:prstGeom>
        </p:spPr>
        <p:txBody>
          <a:bodyPr/>
          <a:lstStyle/>
          <a:p>
            <a:pPr/>
            <a:r>
              <a:t>“SOLID is a mnemonic acronym for five design principles intended to make software designs more understandable, flexible and maintainable”</a:t>
            </a:r>
          </a:p>
          <a:p>
            <a:pPr/>
            <a:r>
              <a:t>Single responsibility – “a class should have only a single responsibility”.</a:t>
            </a:r>
          </a:p>
          <a:p>
            <a:pPr lvl="1" marL="685800" indent="-228600">
              <a:spcBef>
                <a:spcPts val="500"/>
              </a:spcBef>
              <a:defRPr sz="2400"/>
            </a:pPr>
            <a:r>
              <a:t>Many separate, small functions doing only one thing.</a:t>
            </a:r>
          </a:p>
          <a:p>
            <a:pPr/>
            <a:r>
              <a:t>Open/closed principle – “open for extension, but closed for modification”.</a:t>
            </a:r>
          </a:p>
          <a:p>
            <a:pPr lvl="1" marL="685800" indent="-228600">
              <a:spcBef>
                <a:spcPts val="500"/>
              </a:spcBef>
              <a:defRPr sz="2400"/>
            </a:pPr>
            <a:r>
              <a:t>Separate function becomes a black box. Less temptation to meddle with interior code.</a:t>
            </a:r>
          </a:p>
        </p:txBody>
      </p:sp>
      <p:sp>
        <p:nvSpPr>
          <p:cNvPr id="279" name="Slide Number"/>
          <p:cNvSpPr txBox="1"/>
          <p:nvPr>
            <p:ph type="sldNum" sz="quarter" idx="2"/>
          </p:nvPr>
        </p:nvSpPr>
        <p:spPr>
          <a:xfrm>
            <a:off x="200610" y="6406785"/>
            <a:ext cx="205791"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83" name="Title 1"/>
          <p:cNvSpPr txBox="1"/>
          <p:nvPr>
            <p:ph type="title"/>
          </p:nvPr>
        </p:nvSpPr>
        <p:spPr>
          <a:prstGeom prst="rect">
            <a:avLst/>
          </a:prstGeom>
        </p:spPr>
        <p:txBody>
          <a:bodyPr/>
          <a:lstStyle/>
          <a:p>
            <a:pPr/>
            <a:r>
              <a:t>Pseudo-SOLID (2/2)</a:t>
            </a:r>
          </a:p>
        </p:txBody>
      </p:sp>
      <p:sp>
        <p:nvSpPr>
          <p:cNvPr id="284" name="Content Placeholder 2"/>
          <p:cNvSpPr txBox="1"/>
          <p:nvPr>
            <p:ph type="body" idx="1"/>
          </p:nvPr>
        </p:nvSpPr>
        <p:spPr>
          <a:prstGeom prst="rect">
            <a:avLst/>
          </a:prstGeom>
        </p:spPr>
        <p:txBody>
          <a:bodyPr/>
          <a:lstStyle/>
          <a:p>
            <a:pPr/>
            <a:r>
              <a:t>Liskov substitution – “objects in a program should be replaceable with instances of their subtypes without altering the correctness of that program”</a:t>
            </a:r>
          </a:p>
          <a:p>
            <a:pPr lvl="1" marL="685800" indent="-228600">
              <a:spcBef>
                <a:spcPts val="500"/>
              </a:spcBef>
              <a:defRPr sz="2400"/>
            </a:pPr>
            <a:r>
              <a:t>?</a:t>
            </a:r>
          </a:p>
          <a:p>
            <a:pPr/>
            <a:r>
              <a:t>Interface segregation – “many client-specific interfaces are better than one general-purpose interface”</a:t>
            </a:r>
          </a:p>
          <a:p>
            <a:pPr lvl="1" marL="685800" indent="-228600">
              <a:spcBef>
                <a:spcPts val="500"/>
              </a:spcBef>
              <a:defRPr sz="2400"/>
            </a:pPr>
            <a:r>
              <a:t>?</a:t>
            </a:r>
          </a:p>
          <a:p>
            <a:pPr/>
            <a:r>
              <a:t>Dependency inversion principle – “depend upon abstractions, [not] concretions.”</a:t>
            </a:r>
          </a:p>
          <a:p>
            <a:pPr lvl="1" marL="685800" indent="-228600">
              <a:spcBef>
                <a:spcPts val="500"/>
              </a:spcBef>
              <a:defRPr sz="2400"/>
            </a:pPr>
            <a:r>
              <a:t>Business logic shouldn’t depend on data access; it should be fed data.</a:t>
            </a:r>
          </a:p>
        </p:txBody>
      </p:sp>
      <p:sp>
        <p:nvSpPr>
          <p:cNvPr id="285" name="Slide Number"/>
          <p:cNvSpPr txBox="1"/>
          <p:nvPr>
            <p:ph type="sldNum" sz="quarter" idx="2"/>
          </p:nvPr>
        </p:nvSpPr>
        <p:spPr>
          <a:xfrm>
            <a:off x="200610" y="6406785"/>
            <a:ext cx="205791"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6" name="Title 1"/>
          <p:cNvSpPr txBox="1"/>
          <p:nvPr>
            <p:ph type="title"/>
          </p:nvPr>
        </p:nvSpPr>
        <p:spPr>
          <a:prstGeom prst="rect">
            <a:avLst/>
          </a:prstGeom>
        </p:spPr>
        <p:txBody>
          <a:bodyPr/>
          <a:lstStyle/>
          <a:p>
            <a:pPr/>
            <a:r>
              <a:t>Layers. Like an onion.</a:t>
            </a:r>
          </a:p>
        </p:txBody>
      </p:sp>
      <p:sp>
        <p:nvSpPr>
          <p:cNvPr id="127" name="Content Placeholder 2"/>
          <p:cNvSpPr txBox="1"/>
          <p:nvPr>
            <p:ph type="body" idx="1"/>
          </p:nvPr>
        </p:nvSpPr>
        <p:spPr>
          <a:prstGeom prst="rect">
            <a:avLst/>
          </a:prstGeom>
        </p:spPr>
        <p:txBody>
          <a:bodyPr/>
          <a:lstStyle/>
          <a:p>
            <a:pPr>
              <a:lnSpc>
                <a:spcPct val="81000"/>
              </a:lnSpc>
            </a:pPr>
            <a:r>
              <a:t>Programming Layers</a:t>
            </a:r>
          </a:p>
          <a:p>
            <a:pPr lvl="1" marL="685800" indent="-228600">
              <a:lnSpc>
                <a:spcPct val="81000"/>
              </a:lnSpc>
              <a:spcBef>
                <a:spcPts val="500"/>
              </a:spcBef>
              <a:defRPr sz="2400"/>
            </a:pPr>
            <a:r>
              <a:t>Presentation</a:t>
            </a:r>
          </a:p>
          <a:p>
            <a:pPr lvl="1" marL="685800" indent="-228600">
              <a:lnSpc>
                <a:spcPct val="81000"/>
              </a:lnSpc>
              <a:spcBef>
                <a:spcPts val="500"/>
              </a:spcBef>
              <a:defRPr sz="2400"/>
            </a:pPr>
            <a:r>
              <a:t>Business Logic</a:t>
            </a:r>
          </a:p>
          <a:p>
            <a:pPr lvl="1" marL="685800" indent="-228600">
              <a:lnSpc>
                <a:spcPct val="81000"/>
              </a:lnSpc>
              <a:spcBef>
                <a:spcPts val="500"/>
              </a:spcBef>
              <a:defRPr sz="2400"/>
            </a:pPr>
            <a:r>
              <a:t>Data Storage</a:t>
            </a:r>
          </a:p>
          <a:p>
            <a:pPr>
              <a:lnSpc>
                <a:spcPct val="81000"/>
              </a:lnSpc>
            </a:pPr>
            <a:r>
              <a:t>Tiers</a:t>
            </a:r>
          </a:p>
          <a:p>
            <a:pPr lvl="1" marL="685800" indent="-228600">
              <a:lnSpc>
                <a:spcPct val="81000"/>
              </a:lnSpc>
              <a:spcBef>
                <a:spcPts val="500"/>
              </a:spcBef>
              <a:defRPr sz="2400"/>
            </a:pPr>
            <a:r>
              <a:t>Client Application (JS / HTML or Binary)</a:t>
            </a:r>
          </a:p>
          <a:p>
            <a:pPr lvl="1" marL="685800" indent="-228600">
              <a:lnSpc>
                <a:spcPct val="81000"/>
              </a:lnSpc>
              <a:spcBef>
                <a:spcPts val="500"/>
              </a:spcBef>
              <a:defRPr sz="2400"/>
            </a:pPr>
            <a:r>
              <a:t>Server (PHP / NodeJS / ASP.NET)</a:t>
            </a:r>
          </a:p>
          <a:p>
            <a:pPr lvl="1" marL="685800" indent="-228600">
              <a:lnSpc>
                <a:spcPct val="81000"/>
              </a:lnSpc>
              <a:spcBef>
                <a:spcPts val="500"/>
              </a:spcBef>
              <a:defRPr sz="2400"/>
            </a:pPr>
            <a:r>
              <a:t>Database (SQL Server, MySQL, NoSQL)</a:t>
            </a:r>
          </a:p>
          <a:p>
            <a:pPr>
              <a:lnSpc>
                <a:spcPct val="81000"/>
              </a:lnSpc>
            </a:pPr>
            <a:r>
              <a:t>“Best Practice”</a:t>
            </a:r>
          </a:p>
          <a:p>
            <a:pPr lvl="1" marL="685800" indent="-228600">
              <a:lnSpc>
                <a:spcPct val="81000"/>
              </a:lnSpc>
              <a:spcBef>
                <a:spcPts val="500"/>
              </a:spcBef>
              <a:defRPr sz="2400"/>
            </a:pPr>
            <a:r>
              <a:t>Presentation in Client Application</a:t>
            </a:r>
          </a:p>
          <a:p>
            <a:pPr lvl="1" marL="685800" indent="-228600">
              <a:lnSpc>
                <a:spcPct val="81000"/>
              </a:lnSpc>
              <a:spcBef>
                <a:spcPts val="500"/>
              </a:spcBef>
              <a:defRPr sz="2400"/>
            </a:pPr>
            <a:r>
              <a:t>Business Logic in Server</a:t>
            </a:r>
          </a:p>
        </p:txBody>
      </p:sp>
      <p:sp>
        <p:nvSpPr>
          <p:cNvPr id="128" name="Slide Number"/>
          <p:cNvSpPr txBox="1"/>
          <p:nvPr>
            <p:ph type="sldNum" sz="quarter" idx="2"/>
          </p:nvPr>
        </p:nvSpPr>
        <p:spPr>
          <a:xfrm>
            <a:off x="2175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32" name="Title 1"/>
          <p:cNvSpPr txBox="1"/>
          <p:nvPr>
            <p:ph type="title"/>
          </p:nvPr>
        </p:nvSpPr>
        <p:spPr>
          <a:prstGeom prst="rect">
            <a:avLst/>
          </a:prstGeom>
        </p:spPr>
        <p:txBody>
          <a:bodyPr/>
          <a:lstStyle/>
          <a:p>
            <a:pPr/>
            <a:r>
              <a:t>Oh noes!</a:t>
            </a:r>
          </a:p>
        </p:txBody>
      </p:sp>
      <p:sp>
        <p:nvSpPr>
          <p:cNvPr id="133" name="Content Placeholder 2"/>
          <p:cNvSpPr txBox="1"/>
          <p:nvPr>
            <p:ph type="body" idx="1"/>
          </p:nvPr>
        </p:nvSpPr>
        <p:spPr>
          <a:prstGeom prst="rect">
            <a:avLst/>
          </a:prstGeom>
        </p:spPr>
        <p:txBody>
          <a:bodyPr/>
          <a:lstStyle/>
          <a:p>
            <a:pPr>
              <a:lnSpc>
                <a:spcPct val="81000"/>
              </a:lnSpc>
            </a:pPr>
            <a:r>
              <a:t>Monolith</a:t>
            </a:r>
          </a:p>
          <a:p>
            <a:pPr lvl="1" marL="685800" indent="-228600">
              <a:lnSpc>
                <a:spcPct val="81000"/>
              </a:lnSpc>
              <a:spcBef>
                <a:spcPts val="500"/>
              </a:spcBef>
              <a:defRPr sz="2400"/>
            </a:pPr>
            <a:r>
              <a:t>Presentation in Database!</a:t>
            </a:r>
          </a:p>
          <a:p>
            <a:pPr lvl="1" marL="685800" indent="-228600">
              <a:lnSpc>
                <a:spcPct val="81000"/>
              </a:lnSpc>
              <a:spcBef>
                <a:spcPts val="500"/>
              </a:spcBef>
              <a:defRPr sz="2400"/>
            </a:pPr>
            <a:r>
              <a:t>Business Logic in Database!</a:t>
            </a:r>
          </a:p>
          <a:p>
            <a:pPr>
              <a:lnSpc>
                <a:spcPct val="81000"/>
              </a:lnSpc>
            </a:pPr>
            <a:r>
              <a:t>Bad</a:t>
            </a:r>
          </a:p>
          <a:p>
            <a:pPr lvl="1" marL="685800" indent="-228600">
              <a:lnSpc>
                <a:spcPct val="81000"/>
              </a:lnSpc>
              <a:spcBef>
                <a:spcPts val="500"/>
              </a:spcBef>
              <a:defRPr sz="2400"/>
            </a:pPr>
            <a:r>
              <a:t>Database scaling is $$$hard$$$.</a:t>
            </a:r>
          </a:p>
          <a:p>
            <a:pPr lvl="1" marL="685800" indent="-228600">
              <a:lnSpc>
                <a:spcPct val="81000"/>
              </a:lnSpc>
              <a:spcBef>
                <a:spcPts val="500"/>
              </a:spcBef>
              <a:defRPr sz="2400"/>
            </a:pPr>
            <a:r>
              <a:t>Causes vendor lock-in.</a:t>
            </a:r>
          </a:p>
          <a:p>
            <a:pPr lvl="1" marL="685800" indent="-228600">
              <a:lnSpc>
                <a:spcPct val="81000"/>
              </a:lnSpc>
              <a:spcBef>
                <a:spcPts val="500"/>
              </a:spcBef>
              <a:defRPr sz="2400"/>
            </a:pPr>
            <a:r>
              <a:t>Database languages are primitive.</a:t>
            </a:r>
          </a:p>
          <a:p>
            <a:pPr>
              <a:lnSpc>
                <a:spcPct val="81000"/>
              </a:lnSpc>
            </a:pPr>
            <a:r>
              <a:t>But</a:t>
            </a:r>
          </a:p>
          <a:p>
            <a:pPr lvl="1" marL="685800" indent="-228600">
              <a:lnSpc>
                <a:spcPct val="81000"/>
              </a:lnSpc>
              <a:spcBef>
                <a:spcPts val="500"/>
              </a:spcBef>
              <a:defRPr sz="2400"/>
            </a:pPr>
            <a:r>
              <a:t>Close to data. Less overhead.</a:t>
            </a:r>
          </a:p>
          <a:p>
            <a:pPr lvl="1" marL="685800" indent="-228600">
              <a:lnSpc>
                <a:spcPct val="81000"/>
              </a:lnSpc>
              <a:spcBef>
                <a:spcPts val="500"/>
              </a:spcBef>
              <a:defRPr sz="2400"/>
            </a:pPr>
            <a:r>
              <a:t>Who really changes databases?</a:t>
            </a:r>
          </a:p>
          <a:p>
            <a:pPr lvl="1" marL="685800" indent="-228600">
              <a:lnSpc>
                <a:spcPct val="81000"/>
              </a:lnSpc>
              <a:spcBef>
                <a:spcPts val="500"/>
              </a:spcBef>
              <a:defRPr sz="2400"/>
            </a:pPr>
            <a:r>
              <a:t>SQL more powerful than you think.</a:t>
            </a:r>
          </a:p>
        </p:txBody>
      </p:sp>
      <p:sp>
        <p:nvSpPr>
          <p:cNvPr id="134" name="Slide Number"/>
          <p:cNvSpPr txBox="1"/>
          <p:nvPr>
            <p:ph type="sldNum" sz="quarter" idx="2"/>
          </p:nvPr>
        </p:nvSpPr>
        <p:spPr>
          <a:xfrm>
            <a:off x="2175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38" name="Title 1"/>
          <p:cNvSpPr txBox="1"/>
          <p:nvPr>
            <p:ph type="title"/>
          </p:nvPr>
        </p:nvSpPr>
        <p:spPr>
          <a:prstGeom prst="rect">
            <a:avLst/>
          </a:prstGeom>
        </p:spPr>
        <p:txBody>
          <a:bodyPr/>
          <a:lstStyle/>
          <a:p>
            <a:pPr/>
            <a:r>
              <a:t>It's turtles all the way down.</a:t>
            </a:r>
          </a:p>
        </p:txBody>
      </p:sp>
      <p:sp>
        <p:nvSpPr>
          <p:cNvPr id="139" name="Content Placeholder 2"/>
          <p:cNvSpPr txBox="1"/>
          <p:nvPr>
            <p:ph type="body" idx="1"/>
          </p:nvPr>
        </p:nvSpPr>
        <p:spPr>
          <a:prstGeom prst="rect">
            <a:avLst/>
          </a:prstGeom>
        </p:spPr>
        <p:txBody>
          <a:bodyPr/>
          <a:lstStyle/>
          <a:p>
            <a:pPr/>
            <a:r>
              <a:t>Separate layers even in the same tier.</a:t>
            </a:r>
          </a:p>
          <a:p>
            <a:pPr lvl="1" marL="685800" indent="-228600">
              <a:spcBef>
                <a:spcPts val="500"/>
              </a:spcBef>
              <a:defRPr sz="2400"/>
            </a:pPr>
            <a:r>
              <a:t>Browser: MVVM.</a:t>
            </a:r>
          </a:p>
          <a:p>
            <a:pPr lvl="1" marL="685800" indent="-228600">
              <a:spcBef>
                <a:spcPts val="500"/>
              </a:spcBef>
              <a:defRPr sz="2400"/>
            </a:pPr>
            <a:r>
              <a:t>Server: MVC.</a:t>
            </a:r>
          </a:p>
          <a:p>
            <a:pPr lvl="1" marL="685800" indent="-228600">
              <a:spcBef>
                <a:spcPts val="500"/>
              </a:spcBef>
              <a:defRPr sz="2400"/>
            </a:pPr>
            <a:r>
              <a:t>Database: TBD.</a:t>
            </a:r>
          </a:p>
          <a:p>
            <a:pPr/>
            <a:r>
              <a:t>Database Layer</a:t>
            </a:r>
          </a:p>
          <a:p>
            <a:pPr lvl="1" marL="685800" indent="-228600">
              <a:spcBef>
                <a:spcPts val="500"/>
              </a:spcBef>
              <a:defRPr sz="2400"/>
            </a:pPr>
            <a:r>
              <a:t>Presentation / Business Logic</a:t>
            </a:r>
          </a:p>
          <a:p>
            <a:pPr lvl="2" marL="1143000" indent="-228600">
              <a:spcBef>
                <a:spcPts val="500"/>
              </a:spcBef>
              <a:defRPr sz="2000"/>
            </a:pPr>
            <a:r>
              <a:t>IF / CASE / SET / SUM / + / DATEADD</a:t>
            </a:r>
          </a:p>
          <a:p>
            <a:pPr lvl="1" marL="685800" indent="-228600">
              <a:spcBef>
                <a:spcPts val="500"/>
              </a:spcBef>
              <a:defRPr sz="2400"/>
            </a:pPr>
            <a:r>
              <a:t>Data Access</a:t>
            </a:r>
          </a:p>
          <a:p>
            <a:pPr lvl="2" marL="1143000" indent="-228600">
              <a:spcBef>
                <a:spcPts val="500"/>
              </a:spcBef>
              <a:defRPr sz="2000"/>
            </a:pPr>
            <a:r>
              <a:t>SELECT / UPDATE / INSERT / DELETE</a:t>
            </a:r>
          </a:p>
          <a:p>
            <a:pPr/>
            <a:r>
              <a:t>Testability, Isolation, and Portability.</a:t>
            </a:r>
          </a:p>
        </p:txBody>
      </p:sp>
      <p:sp>
        <p:nvSpPr>
          <p:cNvPr id="140" name="Slide Number"/>
          <p:cNvSpPr txBox="1"/>
          <p:nvPr>
            <p:ph type="sldNum" sz="quarter" idx="2"/>
          </p:nvPr>
        </p:nvSpPr>
        <p:spPr>
          <a:xfrm>
            <a:off x="2175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44" name="Title 1"/>
          <p:cNvSpPr txBox="1"/>
          <p:nvPr>
            <p:ph type="title"/>
          </p:nvPr>
        </p:nvSpPr>
        <p:spPr>
          <a:prstGeom prst="rect">
            <a:avLst/>
          </a:prstGeom>
        </p:spPr>
        <p:txBody>
          <a:bodyPr/>
          <a:lstStyle/>
          <a:p>
            <a:pPr/>
            <a:r>
              <a:t>Make a plan.</a:t>
            </a:r>
          </a:p>
        </p:txBody>
      </p:sp>
      <p:sp>
        <p:nvSpPr>
          <p:cNvPr id="145" name="Content Placeholder 2"/>
          <p:cNvSpPr txBox="1"/>
          <p:nvPr>
            <p:ph type="body" idx="1"/>
          </p:nvPr>
        </p:nvSpPr>
        <p:spPr>
          <a:prstGeom prst="rect">
            <a:avLst/>
          </a:prstGeom>
        </p:spPr>
        <p:txBody>
          <a:bodyPr/>
          <a:lstStyle/>
          <a:p>
            <a:pPr/>
            <a:r>
              <a:t>What are your goals?</a:t>
            </a:r>
          </a:p>
          <a:p>
            <a:pPr lvl="1" marL="685800" indent="-228600">
              <a:spcBef>
                <a:spcPts val="500"/>
              </a:spcBef>
              <a:defRPr sz="2400"/>
            </a:pPr>
            <a:r>
              <a:t>Better performance?</a:t>
            </a:r>
          </a:p>
          <a:p>
            <a:pPr lvl="1" marL="685800" indent="-228600">
              <a:spcBef>
                <a:spcPts val="500"/>
              </a:spcBef>
              <a:defRPr sz="2400"/>
            </a:pPr>
            <a:r>
              <a:t>Easier to maintain?</a:t>
            </a:r>
          </a:p>
          <a:p>
            <a:pPr lvl="1" marL="685800" indent="-228600">
              <a:spcBef>
                <a:spcPts val="500"/>
              </a:spcBef>
              <a:defRPr sz="2400"/>
            </a:pPr>
            <a:r>
              <a:t>Easier to understand?</a:t>
            </a:r>
          </a:p>
          <a:p>
            <a:pPr lvl="1" marL="685800" indent="-228600">
              <a:spcBef>
                <a:spcPts val="500"/>
              </a:spcBef>
              <a:defRPr sz="2400"/>
            </a:pPr>
            <a:r>
              <a:t>Easier to test?</a:t>
            </a:r>
          </a:p>
          <a:p>
            <a:pPr/>
            <a:r>
              <a:t>How will you know you’ve achieved them?</a:t>
            </a:r>
          </a:p>
          <a:p>
            <a:pPr lvl="1" marL="685800" indent="-228600">
              <a:spcBef>
                <a:spcPts val="500"/>
              </a:spcBef>
              <a:defRPr sz="2400"/>
            </a:pPr>
            <a:r>
              <a:t>Speed benchmarks?</a:t>
            </a:r>
          </a:p>
          <a:p>
            <a:pPr lvl="1" marL="685800" indent="-228600">
              <a:spcBef>
                <a:spcPts val="500"/>
              </a:spcBef>
              <a:defRPr sz="2400"/>
            </a:pPr>
            <a:r>
              <a:t>Less repetition?</a:t>
            </a:r>
          </a:p>
          <a:p>
            <a:pPr lvl="1" marL="685800" indent="-228600">
              <a:spcBef>
                <a:spcPts val="500"/>
              </a:spcBef>
              <a:defRPr sz="2400"/>
            </a:pPr>
            <a:r>
              <a:t>Smaller sections of code?</a:t>
            </a:r>
          </a:p>
          <a:p>
            <a:pPr lvl="1" marL="685800" indent="-228600">
              <a:spcBef>
                <a:spcPts val="500"/>
              </a:spcBef>
              <a:defRPr sz="2400"/>
            </a:pPr>
            <a:r>
              <a:t>Actually having a testing suite?</a:t>
            </a:r>
          </a:p>
        </p:txBody>
      </p:sp>
      <p:sp>
        <p:nvSpPr>
          <p:cNvPr id="146" name="Slide Number"/>
          <p:cNvSpPr txBox="1"/>
          <p:nvPr>
            <p:ph type="sldNum" sz="quarter" idx="2"/>
          </p:nvPr>
        </p:nvSpPr>
        <p:spPr>
          <a:xfrm>
            <a:off x="2175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0" name="Title 1"/>
          <p:cNvSpPr txBox="1"/>
          <p:nvPr>
            <p:ph type="title"/>
          </p:nvPr>
        </p:nvSpPr>
        <p:spPr>
          <a:prstGeom prst="rect">
            <a:avLst/>
          </a:prstGeom>
        </p:spPr>
        <p:txBody>
          <a:bodyPr/>
          <a:lstStyle/>
          <a:p>
            <a:pPr/>
            <a:r>
              <a:t>Survey the damage.</a:t>
            </a:r>
          </a:p>
        </p:txBody>
      </p:sp>
      <p:sp>
        <p:nvSpPr>
          <p:cNvPr id="151" name="Content Placeholder 2"/>
          <p:cNvSpPr txBox="1"/>
          <p:nvPr>
            <p:ph type="body" idx="1"/>
          </p:nvPr>
        </p:nvSpPr>
        <p:spPr>
          <a:prstGeom prst="rect">
            <a:avLst/>
          </a:prstGeom>
        </p:spPr>
        <p:txBody>
          <a:bodyPr/>
          <a:lstStyle/>
          <a:p>
            <a:pPr/>
            <a:r>
              <a:t>You can’t avoid a thorough code review.</a:t>
            </a:r>
          </a:p>
          <a:p>
            <a:pPr/>
            <a:r>
              <a:t>Look for data modification.</a:t>
            </a:r>
          </a:p>
          <a:p>
            <a:pPr lvl="1" marL="685800" indent="-228600">
              <a:spcBef>
                <a:spcPts val="500"/>
              </a:spcBef>
              <a:defRPr sz="2400"/>
            </a:pPr>
            <a:r>
              <a:t>INSERT, UPDATE, and DELETE.</a:t>
            </a:r>
          </a:p>
          <a:p>
            <a:pPr lvl="1" marL="685800" indent="-228600">
              <a:spcBef>
                <a:spcPts val="500"/>
              </a:spcBef>
              <a:defRPr sz="2400"/>
            </a:pPr>
            <a:r>
              <a:t>Note columns affected.</a:t>
            </a:r>
          </a:p>
          <a:p>
            <a:pPr/>
            <a:r>
              <a:t>Look for external effects.</a:t>
            </a:r>
          </a:p>
          <a:p>
            <a:pPr lvl="1" marL="685800" indent="-228600">
              <a:spcBef>
                <a:spcPts val="500"/>
              </a:spcBef>
              <a:defRPr sz="2400"/>
            </a:pPr>
            <a:r>
              <a:t>CLR</a:t>
            </a:r>
          </a:p>
          <a:p>
            <a:pPr lvl="1" marL="685800" indent="-228600">
              <a:spcBef>
                <a:spcPts val="500"/>
              </a:spcBef>
              <a:defRPr sz="2400"/>
            </a:pPr>
            <a:r>
              <a:t>Email generation.</a:t>
            </a:r>
          </a:p>
          <a:p>
            <a:pPr/>
            <a:r>
              <a:t>Look for transaction handling.</a:t>
            </a:r>
          </a:p>
          <a:p>
            <a:pPr lvl="1" marL="685800" indent="-228600">
              <a:spcBef>
                <a:spcPts val="500"/>
              </a:spcBef>
              <a:defRPr sz="2400"/>
            </a:pPr>
            <a:r>
              <a:t>BEGIN TRAN, COMMIT TRAN, ROLLBACK TRAN</a:t>
            </a:r>
          </a:p>
        </p:txBody>
      </p:sp>
      <p:sp>
        <p:nvSpPr>
          <p:cNvPr id="152" name="Slide Number"/>
          <p:cNvSpPr txBox="1"/>
          <p:nvPr>
            <p:ph type="sldNum" sz="quarter" idx="2"/>
          </p:nvPr>
        </p:nvSpPr>
        <p:spPr>
          <a:xfrm>
            <a:off x="2175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6" name="Title 1"/>
          <p:cNvSpPr txBox="1"/>
          <p:nvPr>
            <p:ph type="title"/>
          </p:nvPr>
        </p:nvSpPr>
        <p:spPr>
          <a:prstGeom prst="rect">
            <a:avLst/>
          </a:prstGeom>
        </p:spPr>
        <p:txBody>
          <a:bodyPr/>
          <a:lstStyle/>
          <a:p>
            <a:pPr/>
            <a:r>
              <a:t>Don’t break anything</a:t>
            </a:r>
          </a:p>
        </p:txBody>
      </p:sp>
      <p:sp>
        <p:nvSpPr>
          <p:cNvPr id="157" name="Content Placeholder 2"/>
          <p:cNvSpPr txBox="1"/>
          <p:nvPr>
            <p:ph type="body" idx="1"/>
          </p:nvPr>
        </p:nvSpPr>
        <p:spPr>
          <a:prstGeom prst="rect">
            <a:avLst/>
          </a:prstGeom>
        </p:spPr>
        <p:txBody>
          <a:bodyPr/>
          <a:lstStyle/>
          <a:p>
            <a:pPr/>
            <a:r>
              <a:t>Build a development environment.</a:t>
            </a:r>
          </a:p>
          <a:p>
            <a:pPr lvl="1" marL="685800" indent="-228600">
              <a:spcBef>
                <a:spcPts val="500"/>
              </a:spcBef>
              <a:defRPr sz="2400"/>
            </a:pPr>
            <a:r>
              <a:t>You need to be able to play around.</a:t>
            </a:r>
          </a:p>
          <a:p>
            <a:pPr lvl="1" marL="685800" indent="-228600">
              <a:spcBef>
                <a:spcPts val="500"/>
              </a:spcBef>
              <a:defRPr sz="2400"/>
            </a:pPr>
            <a:r>
              <a:t>You need realistic data (volume and content).</a:t>
            </a:r>
          </a:p>
          <a:p>
            <a:pPr lvl="1" marL="685800" indent="-228600">
              <a:spcBef>
                <a:spcPts val="500"/>
              </a:spcBef>
              <a:defRPr sz="2400"/>
            </a:pPr>
            <a:r>
              <a:t>But maybe not real data.</a:t>
            </a:r>
          </a:p>
          <a:p>
            <a:pPr/>
            <a:r>
              <a:t>Work in isolation.</a:t>
            </a:r>
          </a:p>
          <a:p>
            <a:pPr lvl="1" marL="685800" indent="-228600">
              <a:spcBef>
                <a:spcPts val="500"/>
              </a:spcBef>
              <a:defRPr sz="2400"/>
            </a:pPr>
            <a:r>
              <a:t>Were the changes from your process or another?</a:t>
            </a:r>
          </a:p>
          <a:p>
            <a:pPr lvl="1" marL="685800" indent="-228600">
              <a:spcBef>
                <a:spcPts val="500"/>
              </a:spcBef>
              <a:defRPr sz="2400"/>
            </a:pPr>
            <a:r>
              <a:t>Is it slow because resources are used elsewhere?</a:t>
            </a:r>
          </a:p>
          <a:p>
            <a:pPr/>
            <a:r>
              <a:t>How can you tell if you broke something?</a:t>
            </a:r>
          </a:p>
          <a:p>
            <a:pPr lvl="1" marL="685800" indent="-228600">
              <a:spcBef>
                <a:spcPts val="500"/>
              </a:spcBef>
              <a:defRPr sz="2400"/>
            </a:pPr>
            <a:r>
              <a:t>You need to capture a before and after state.</a:t>
            </a:r>
          </a:p>
          <a:p>
            <a:pPr lvl="1" marL="685800" indent="-228600">
              <a:spcBef>
                <a:spcPts val="500"/>
              </a:spcBef>
              <a:defRPr sz="2400"/>
            </a:pPr>
            <a:r>
              <a:t>Aim for a deterministic process.</a:t>
            </a:r>
          </a:p>
        </p:txBody>
      </p:sp>
      <p:sp>
        <p:nvSpPr>
          <p:cNvPr id="158" name="Slide Number"/>
          <p:cNvSpPr txBox="1"/>
          <p:nvPr>
            <p:ph type="sldNum" sz="quarter" idx="2"/>
          </p:nvPr>
        </p:nvSpPr>
        <p:spPr>
          <a:xfrm>
            <a:off x="2175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